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 id="2147483664" r:id="rId4"/>
    <p:sldMasterId id="2147483666" r:id="rId5"/>
  </p:sldMasterIdLst>
  <p:notesMasterIdLst>
    <p:notesMasterId r:id="rId44"/>
  </p:notesMasterIdLst>
  <p:sldIdLst>
    <p:sldId id="481" r:id="rId6"/>
    <p:sldId id="483" r:id="rId7"/>
    <p:sldId id="513" r:id="rId8"/>
    <p:sldId id="485" r:id="rId9"/>
    <p:sldId id="520" r:id="rId10"/>
    <p:sldId id="487" r:id="rId11"/>
    <p:sldId id="488" r:id="rId12"/>
    <p:sldId id="489" r:id="rId13"/>
    <p:sldId id="522" r:id="rId14"/>
    <p:sldId id="491" r:id="rId15"/>
    <p:sldId id="499" r:id="rId16"/>
    <p:sldId id="517" r:id="rId17"/>
    <p:sldId id="527" r:id="rId18"/>
    <p:sldId id="525" r:id="rId19"/>
    <p:sldId id="502" r:id="rId20"/>
    <p:sldId id="503" r:id="rId21"/>
    <p:sldId id="492" r:id="rId22"/>
    <p:sldId id="516" r:id="rId23"/>
    <p:sldId id="526" r:id="rId24"/>
    <p:sldId id="523" r:id="rId25"/>
    <p:sldId id="496" r:id="rId26"/>
    <p:sldId id="497" r:id="rId27"/>
    <p:sldId id="524" r:id="rId28"/>
    <p:sldId id="504" r:id="rId29"/>
    <p:sldId id="505" r:id="rId30"/>
    <p:sldId id="506" r:id="rId31"/>
    <p:sldId id="519" r:id="rId32"/>
    <p:sldId id="528" r:id="rId33"/>
    <p:sldId id="529" r:id="rId34"/>
    <p:sldId id="530" r:id="rId35"/>
    <p:sldId id="510" r:id="rId36"/>
    <p:sldId id="511" r:id="rId37"/>
    <p:sldId id="521" r:id="rId38"/>
    <p:sldId id="512" r:id="rId39"/>
    <p:sldId id="515" r:id="rId40"/>
    <p:sldId id="531" r:id="rId41"/>
    <p:sldId id="532" r:id="rId42"/>
    <p:sldId id="369" r:id="rId43"/>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FFCC"/>
    <a:srgbClr val="0000FF"/>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20588" autoAdjust="0"/>
    <p:restoredTop sz="90929"/>
  </p:normalViewPr>
  <p:slideViewPr>
    <p:cSldViewPr showGuides="1">
      <p:cViewPr varScale="1">
        <p:scale>
          <a:sx n="99" d="100"/>
          <a:sy n="99" d="100"/>
        </p:scale>
        <p:origin x="80"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B87B9C-0103-D04B-A482-9864FCFA0754}" type="slidenum">
              <a:rPr lang="en-US">
                <a:solidFill>
                  <a:prstClr val="black"/>
                </a:solidFill>
              </a:rPr>
              <a:pPr/>
              <a:t>10</a:t>
            </a:fld>
            <a:endParaRPr lang="en-US">
              <a:solidFill>
                <a:prstClr val="black"/>
              </a:solidFill>
            </a:endParaRPr>
          </a:p>
        </p:txBody>
      </p:sp>
      <p:sp>
        <p:nvSpPr>
          <p:cNvPr id="948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8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B830E3-D5A4-CF46-A9FC-443929648B34}" type="slidenum">
              <a:rPr lang="en-US">
                <a:solidFill>
                  <a:prstClr val="black"/>
                </a:solidFill>
              </a:rPr>
              <a:pPr/>
              <a:t>11</a:t>
            </a:fld>
            <a:endParaRPr lang="en-US">
              <a:solidFill>
                <a:prstClr val="black"/>
              </a:solidFill>
            </a:endParaRPr>
          </a:p>
        </p:txBody>
      </p:sp>
      <p:sp>
        <p:nvSpPr>
          <p:cNvPr id="995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5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F00202D-6FBD-EA46-A283-2BD807C3E1CC}"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97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7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18780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F00202D-6FBD-EA46-A283-2BD807C3E1CC}"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97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7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12769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8B10379-6CC9-6144-9A96-C7F9A283DDF1}"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99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9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12596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D46378-7924-BF4B-A44F-0A2CEFA0FAC4}" type="slidenum">
              <a:rPr lang="en-US">
                <a:solidFill>
                  <a:prstClr val="black"/>
                </a:solidFill>
              </a:rPr>
              <a:pPr/>
              <a:t>15</a:t>
            </a:fld>
            <a:endParaRPr lang="en-US">
              <a:solidFill>
                <a:prstClr val="black"/>
              </a:solidFill>
            </a:endParaRPr>
          </a:p>
        </p:txBody>
      </p:sp>
      <p:sp>
        <p:nvSpPr>
          <p:cNvPr id="10014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014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2845BF-598F-154E-8E18-357F87A235C7}" type="slidenum">
              <a:rPr lang="en-US">
                <a:solidFill>
                  <a:prstClr val="black"/>
                </a:solidFill>
              </a:rPr>
              <a:pPr/>
              <a:t>16</a:t>
            </a:fld>
            <a:endParaRPr lang="en-US">
              <a:solidFill>
                <a:prstClr val="black"/>
              </a:solidFill>
            </a:endParaRPr>
          </a:p>
        </p:txBody>
      </p:sp>
      <p:sp>
        <p:nvSpPr>
          <p:cNvPr id="10035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035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B87B9C-0103-D04B-A482-9864FCFA0754}" type="slidenum">
              <a:rPr lang="en-US">
                <a:solidFill>
                  <a:prstClr val="black"/>
                </a:solidFill>
              </a:rPr>
              <a:pPr/>
              <a:t>17</a:t>
            </a:fld>
            <a:endParaRPr lang="en-US">
              <a:solidFill>
                <a:prstClr val="black"/>
              </a:solidFill>
            </a:endParaRPr>
          </a:p>
        </p:txBody>
      </p:sp>
      <p:sp>
        <p:nvSpPr>
          <p:cNvPr id="948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8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62C84CF-0090-BF45-814F-31C0E75BE718}"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76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76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206293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62C84CF-0090-BF45-814F-31C0E75BE718}"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76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76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129406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69FE2C-D5D2-5748-8EEA-E201ABFEAB4E}" type="slidenum">
              <a:rPr lang="en-US">
                <a:solidFill>
                  <a:prstClr val="black"/>
                </a:solidFill>
              </a:rPr>
              <a:pPr/>
              <a:t>2</a:t>
            </a:fld>
            <a:endParaRPr lang="en-US">
              <a:solidFill>
                <a:prstClr val="black"/>
              </a:solidFill>
            </a:endParaRPr>
          </a:p>
        </p:txBody>
      </p:sp>
      <p:sp>
        <p:nvSpPr>
          <p:cNvPr id="9338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38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920709E-B2D0-284E-9076-78FFD7D74BEB}"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43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211353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482E62-ECF6-AC43-914F-D627054ABEC8}" type="slidenum">
              <a:rPr lang="en-US">
                <a:solidFill>
                  <a:prstClr val="black"/>
                </a:solidFill>
              </a:rPr>
              <a:pPr/>
              <a:t>21</a:t>
            </a:fld>
            <a:endParaRPr lang="en-US">
              <a:solidFill>
                <a:prstClr val="black"/>
              </a:solidFill>
            </a:endParaRPr>
          </a:p>
        </p:txBody>
      </p:sp>
      <p:sp>
        <p:nvSpPr>
          <p:cNvPr id="10076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076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375F0-960C-734E-99E3-40F500DC64D0}" type="slidenum">
              <a:rPr lang="en-US">
                <a:solidFill>
                  <a:prstClr val="black"/>
                </a:solidFill>
              </a:rPr>
              <a:pPr/>
              <a:t>22</a:t>
            </a:fld>
            <a:endParaRPr lang="en-US">
              <a:solidFill>
                <a:prstClr val="black"/>
              </a:solidFill>
            </a:endParaRPr>
          </a:p>
        </p:txBody>
      </p:sp>
      <p:sp>
        <p:nvSpPr>
          <p:cNvPr id="9584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84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9D6B654-B5C4-7549-A5CF-5B62DBDA8352}"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60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60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916479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07D18-6A96-1143-860F-51390C30D674}" type="slidenum">
              <a:rPr lang="en-US">
                <a:solidFill>
                  <a:prstClr val="black"/>
                </a:solidFill>
              </a:rPr>
              <a:pPr/>
              <a:t>24</a:t>
            </a:fld>
            <a:endParaRPr lang="en-US">
              <a:solidFill>
                <a:prstClr val="black"/>
              </a:solidFill>
            </a:endParaRPr>
          </a:p>
        </p:txBody>
      </p:sp>
      <p:sp>
        <p:nvSpPr>
          <p:cNvPr id="9011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011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8DB39D-E42E-C84D-A4C6-2D95FD42EA42}" type="slidenum">
              <a:rPr lang="en-US">
                <a:solidFill>
                  <a:prstClr val="black"/>
                </a:solidFill>
              </a:rPr>
              <a:pPr/>
              <a:t>25</a:t>
            </a:fld>
            <a:endParaRPr lang="en-US">
              <a:solidFill>
                <a:prstClr val="black"/>
              </a:solidFill>
            </a:endParaRPr>
          </a:p>
        </p:txBody>
      </p:sp>
      <p:sp>
        <p:nvSpPr>
          <p:cNvPr id="9912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12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EE75EE-DC4B-6947-AF54-BCCF16A664A8}" type="slidenum">
              <a:rPr lang="en-US">
                <a:solidFill>
                  <a:prstClr val="black"/>
                </a:solidFill>
              </a:rPr>
              <a:pPr/>
              <a:t>26</a:t>
            </a:fld>
            <a:endParaRPr lang="en-US">
              <a:solidFill>
                <a:prstClr val="black"/>
              </a:solidFill>
            </a:endParaRPr>
          </a:p>
        </p:txBody>
      </p:sp>
      <p:sp>
        <p:nvSpPr>
          <p:cNvPr id="993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3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F00202D-6FBD-EA46-A283-2BD807C3E1CC}"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97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7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299704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76F8048-4584-5643-A393-36E8896DE440}"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78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78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81582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D909370-89B1-6542-8159-825764BD8BC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809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809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138949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0A42CB-7827-BB41-97CD-883B82C63615}"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3593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59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135817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4708F3E-B515-8648-B986-A23BB72E41CD}"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830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830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85987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541EC5-E34C-D34B-8708-67BA81B417CA}" type="slidenum">
              <a:rPr lang="en-US">
                <a:solidFill>
                  <a:prstClr val="black"/>
                </a:solidFill>
              </a:rPr>
              <a:pPr/>
              <a:t>31</a:t>
            </a:fld>
            <a:endParaRPr lang="en-US">
              <a:solidFill>
                <a:prstClr val="black"/>
              </a:solidFill>
            </a:endParaRPr>
          </a:p>
        </p:txBody>
      </p:sp>
      <p:sp>
        <p:nvSpPr>
          <p:cNvPr id="989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89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54418F-0B3E-C445-B690-0A636FD7FDC6}" type="slidenum">
              <a:rPr lang="en-US">
                <a:solidFill>
                  <a:prstClr val="black"/>
                </a:solidFill>
              </a:rPr>
              <a:pPr/>
              <a:t>32</a:t>
            </a:fld>
            <a:endParaRPr lang="en-US">
              <a:solidFill>
                <a:prstClr val="black"/>
              </a:solidFill>
            </a:endParaRPr>
          </a:p>
        </p:txBody>
      </p:sp>
      <p:sp>
        <p:nvSpPr>
          <p:cNvPr id="985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85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795B21-4D7D-774C-ABAB-AD2892B0DC28}"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540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40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741680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08378D-F2E0-B949-BCD9-5D88D1FB5A4C}" type="slidenum">
              <a:rPr lang="en-US">
                <a:solidFill>
                  <a:prstClr val="black"/>
                </a:solidFill>
              </a:rPr>
              <a:pPr/>
              <a:t>34</a:t>
            </a:fld>
            <a:endParaRPr lang="en-US">
              <a:solidFill>
                <a:prstClr val="black"/>
              </a:solidFill>
            </a:endParaRPr>
          </a:p>
        </p:txBody>
      </p:sp>
      <p:sp>
        <p:nvSpPr>
          <p:cNvPr id="948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8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3DA7CB1-060E-BC48-A79A-03C137B3509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036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6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293535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3DA7CB1-060E-BC48-A79A-03C137B35097}"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036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6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909674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108378D-F2E0-B949-BCD9-5D88D1FB5A4C}"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48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8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74620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38</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228AEA-B0EC-BC42-B9DF-62F76C9D3931}" type="slidenum">
              <a:rPr lang="en-US">
                <a:solidFill>
                  <a:prstClr val="black"/>
                </a:solidFill>
              </a:rPr>
              <a:pPr/>
              <a:t>4</a:t>
            </a:fld>
            <a:endParaRPr lang="en-US">
              <a:solidFill>
                <a:prstClr val="black"/>
              </a:solidFill>
            </a:endParaRPr>
          </a:p>
        </p:txBody>
      </p:sp>
      <p:sp>
        <p:nvSpPr>
          <p:cNvPr id="9400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00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1DCE32B-E9C1-2C48-AD84-AC9FCB33FD4F}"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44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4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756449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664B81-E8FB-3140-9BA1-D6B74B3694A0}" type="slidenum">
              <a:rPr lang="en-US">
                <a:solidFill>
                  <a:prstClr val="black"/>
                </a:solidFill>
              </a:rPr>
              <a:pPr/>
              <a:t>6</a:t>
            </a:fld>
            <a:endParaRPr lang="en-US">
              <a:solidFill>
                <a:prstClr val="black"/>
              </a:solidFill>
            </a:endParaRPr>
          </a:p>
        </p:txBody>
      </p:sp>
      <p:sp>
        <p:nvSpPr>
          <p:cNvPr id="9502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02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B91663-E38A-B54C-8296-9B4861075A81}" type="slidenum">
              <a:rPr lang="en-US">
                <a:solidFill>
                  <a:prstClr val="black"/>
                </a:solidFill>
              </a:rPr>
              <a:pPr/>
              <a:t>7</a:t>
            </a:fld>
            <a:endParaRPr lang="en-US">
              <a:solidFill>
                <a:prstClr val="black"/>
              </a:solidFill>
            </a:endParaRPr>
          </a:p>
        </p:txBody>
      </p:sp>
      <p:sp>
        <p:nvSpPr>
          <p:cNvPr id="952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2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C8BFBD-FEA2-1746-A1BA-37735C96AAA9}" type="slidenum">
              <a:rPr lang="en-US">
                <a:solidFill>
                  <a:prstClr val="black"/>
                </a:solidFill>
              </a:rPr>
              <a:pPr/>
              <a:t>8</a:t>
            </a:fld>
            <a:endParaRPr lang="en-US">
              <a:solidFill>
                <a:prstClr val="black"/>
              </a:solidFill>
            </a:endParaRPr>
          </a:p>
        </p:txBody>
      </p:sp>
      <p:sp>
        <p:nvSpPr>
          <p:cNvPr id="9584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84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79A84A8-E568-6A46-B1BC-FEAB034E75EF}"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60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60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801911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42B9C98B-5C80-4F4C-B65D-D8FF7A340F4C}"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7D791E53-ECCE-D349-A032-24E10B940AE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C78AF6B-1D32-454C-ADEC-B3CC9B29231F}" type="slidenum">
              <a:rPr lang="en-US"/>
              <a:pPr/>
              <a:t>‹#›</a:t>
            </a:fld>
            <a:endParaRPr lang="en-US"/>
          </a:p>
        </p:txBody>
      </p:sp>
    </p:spTree>
    <p:extLst>
      <p:ext uri="{BB962C8B-B14F-4D97-AF65-F5344CB8AC3E}">
        <p14:creationId xmlns:p14="http://schemas.microsoft.com/office/powerpoint/2010/main" val="1786377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D791E53-ECCE-D349-A032-24E10B940AE7}" type="slidenum">
              <a:rPr lang="en-US"/>
              <a:pPr/>
              <a:t>‹#›</a:t>
            </a:fld>
            <a:endParaRPr lang="en-US"/>
          </a:p>
        </p:txBody>
      </p:sp>
    </p:spTree>
    <p:extLst>
      <p:ext uri="{BB962C8B-B14F-4D97-AF65-F5344CB8AC3E}">
        <p14:creationId xmlns:p14="http://schemas.microsoft.com/office/powerpoint/2010/main" val="602320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E1C0674-E05A-7949-9121-CE66F2478ABF}" type="slidenum">
              <a:rPr lang="en-US"/>
              <a:pPr/>
              <a:t>‹#›</a:t>
            </a:fld>
            <a:endParaRPr lang="en-US"/>
          </a:p>
        </p:txBody>
      </p:sp>
    </p:spTree>
    <p:extLst>
      <p:ext uri="{BB962C8B-B14F-4D97-AF65-F5344CB8AC3E}">
        <p14:creationId xmlns:p14="http://schemas.microsoft.com/office/powerpoint/2010/main" val="3213560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E878C55B-5F0A-154B-A3A0-6712EF4D1959}" type="slidenum">
              <a:rPr lang="en-US"/>
              <a:pPr/>
              <a:t>‹#›</a:t>
            </a:fld>
            <a:endParaRPr lang="en-US"/>
          </a:p>
        </p:txBody>
      </p:sp>
    </p:spTree>
    <p:extLst>
      <p:ext uri="{BB962C8B-B14F-4D97-AF65-F5344CB8AC3E}">
        <p14:creationId xmlns:p14="http://schemas.microsoft.com/office/powerpoint/2010/main" val="4287534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4B11D16B-5733-214A-8C6F-7D514790FE9F}" type="slidenum">
              <a:rPr lang="en-US"/>
              <a:pPr/>
              <a:t>‹#›</a:t>
            </a:fld>
            <a:endParaRPr lang="en-US"/>
          </a:p>
        </p:txBody>
      </p:sp>
    </p:spTree>
    <p:extLst>
      <p:ext uri="{BB962C8B-B14F-4D97-AF65-F5344CB8AC3E}">
        <p14:creationId xmlns:p14="http://schemas.microsoft.com/office/powerpoint/2010/main" val="1610213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21DDE575-186D-714C-8407-BD0189D6F81C}" type="slidenum">
              <a:rPr lang="en-US"/>
              <a:pPr/>
              <a:t>‹#›</a:t>
            </a:fld>
            <a:endParaRPr lang="en-US"/>
          </a:p>
        </p:txBody>
      </p:sp>
    </p:spTree>
    <p:extLst>
      <p:ext uri="{BB962C8B-B14F-4D97-AF65-F5344CB8AC3E}">
        <p14:creationId xmlns:p14="http://schemas.microsoft.com/office/powerpoint/2010/main" val="1799985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1FA56F7E-8859-E641-BDEB-9C0D6772A192}" type="slidenum">
              <a:rPr lang="en-US"/>
              <a:pPr/>
              <a:t>‹#›</a:t>
            </a:fld>
            <a:endParaRPr lang="en-US"/>
          </a:p>
        </p:txBody>
      </p:sp>
    </p:spTree>
    <p:extLst>
      <p:ext uri="{BB962C8B-B14F-4D97-AF65-F5344CB8AC3E}">
        <p14:creationId xmlns:p14="http://schemas.microsoft.com/office/powerpoint/2010/main" val="3779005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79C393A7-7C5B-E948-8A22-CAF3F7E6E8C7}" type="slidenum">
              <a:rPr lang="en-US"/>
              <a:pPr/>
              <a:t>‹#›</a:t>
            </a:fld>
            <a:endParaRPr lang="en-US"/>
          </a:p>
        </p:txBody>
      </p:sp>
    </p:spTree>
    <p:extLst>
      <p:ext uri="{BB962C8B-B14F-4D97-AF65-F5344CB8AC3E}">
        <p14:creationId xmlns:p14="http://schemas.microsoft.com/office/powerpoint/2010/main" val="6415385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EB0A528E-002A-AC45-9632-F00DEB0ADF79}" type="slidenum">
              <a:rPr lang="en-US"/>
              <a:pPr/>
              <a:t>‹#›</a:t>
            </a:fld>
            <a:endParaRPr lang="en-US"/>
          </a:p>
        </p:txBody>
      </p:sp>
    </p:spTree>
    <p:extLst>
      <p:ext uri="{BB962C8B-B14F-4D97-AF65-F5344CB8AC3E}">
        <p14:creationId xmlns:p14="http://schemas.microsoft.com/office/powerpoint/2010/main" val="32710983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9BC4967B-9DC2-1D4F-A4E3-3D5DCCEF83D3}" type="slidenum">
              <a:rPr lang="en-US"/>
              <a:pPr/>
              <a:t>‹#›</a:t>
            </a:fld>
            <a:endParaRPr lang="en-US"/>
          </a:p>
        </p:txBody>
      </p:sp>
    </p:spTree>
    <p:extLst>
      <p:ext uri="{BB962C8B-B14F-4D97-AF65-F5344CB8AC3E}">
        <p14:creationId xmlns:p14="http://schemas.microsoft.com/office/powerpoint/2010/main" val="2718583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6EC9EA31-85E3-FA40-A0ED-F1CAF61AC929}" type="slidenum">
              <a:rPr lang="en-US"/>
              <a:pPr/>
              <a:t>‹#›</a:t>
            </a:fld>
            <a:endParaRPr lang="en-US"/>
          </a:p>
        </p:txBody>
      </p:sp>
    </p:spTree>
    <p:extLst>
      <p:ext uri="{BB962C8B-B14F-4D97-AF65-F5344CB8AC3E}">
        <p14:creationId xmlns:p14="http://schemas.microsoft.com/office/powerpoint/2010/main" val="2239926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E93120D-FAA9-3A4C-B7A0-B5C1265F9840}"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pPr algn="ct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9877394-CC30-F745-A1DB-03548AEB222E}"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9877394-CC30-F745-A1DB-03548AEB222E}" type="slidenum">
              <a:rPr lang="en-US"/>
              <a:pPr/>
              <a:t>‹#›</a:t>
            </a:fld>
            <a:endParaRPr lang="en-US"/>
          </a:p>
        </p:txBody>
      </p:sp>
    </p:spTree>
    <p:extLst>
      <p:ext uri="{BB962C8B-B14F-4D97-AF65-F5344CB8AC3E}">
        <p14:creationId xmlns:p14="http://schemas.microsoft.com/office/powerpoint/2010/main" val="290354784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1.png"/><Relationship Id="rId7" Type="http://schemas.openxmlformats.org/officeDocument/2006/relationships/slide" Target="slide1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17.xml"/><Relationship Id="rId5" Type="http://schemas.openxmlformats.org/officeDocument/2006/relationships/slide" Target="slide4.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12.%20Simple%20Stack%20Class/%5bppt%5d/SimpleStackClass.ppt#-1,2,Exercise: Define a Stack of Characters"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400" dirty="0">
                <a:solidFill>
                  <a:srgbClr val="000000"/>
                </a:solidFill>
              </a:rPr>
              <a:t>Efficiency and Representation</a:t>
            </a: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13</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819400" y="1601405"/>
            <a:ext cx="3505200" cy="400110"/>
          </a:xfrm>
          <a:prstGeom prst="rect">
            <a:avLst/>
          </a:prstGeom>
          <a:noFill/>
          <a:ln w="9525">
            <a:noFill/>
            <a:miter lim="800000"/>
            <a:headEnd/>
            <a:tailEnd/>
          </a:ln>
          <a:effectLst/>
        </p:spPr>
        <p:txBody>
          <a:bodyPr wrap="square">
            <a:prstTxWarp prst="textNoShape">
              <a:avLst/>
            </a:prstTxWarp>
            <a:spAutoFit/>
          </a:bodyPr>
          <a:lstStyle/>
          <a:p>
            <a:pPr algn="just"/>
            <a:r>
              <a:rPr lang="en-US" sz="1000" b="0" i="1" dirty="0"/>
              <a:t>Time granted does not necessarily coincide with time that can be most fully used.</a:t>
            </a:r>
            <a:endParaRPr lang="en-US" sz="1000" b="0" i="1" dirty="0">
              <a:solidFill>
                <a:srgbClr val="000000"/>
              </a:solidFill>
            </a:endParaRPr>
          </a:p>
        </p:txBody>
      </p:sp>
      <p:sp>
        <p:nvSpPr>
          <p:cNvPr id="7" name="Rectangle 25"/>
          <p:cNvSpPr>
            <a:spLocks noChangeArrowheads="1"/>
          </p:cNvSpPr>
          <p:nvPr/>
        </p:nvSpPr>
        <p:spPr bwMode="auto">
          <a:xfrm>
            <a:off x="4267200" y="1941285"/>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Tillie Olsen, </a:t>
            </a:r>
            <a:r>
              <a:rPr lang="en-US" sz="1000" b="0" i="1" dirty="0"/>
              <a:t>Silences,</a:t>
            </a:r>
            <a:r>
              <a:rPr lang="en-US" sz="1000" b="0" dirty="0"/>
              <a:t> 1965</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13.1  Software patterns for editing text</a:t>
            </a: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13.2  Designing a simple text editor</a:t>
            </a:r>
          </a:p>
        </p:txBody>
      </p:sp>
      <p:sp>
        <p:nvSpPr>
          <p:cNvPr id="32" name="Text Box 28">
            <a:hlinkClick r:id="rId6" action="ppaction://hlinksldjump"/>
          </p:cNvPr>
          <p:cNvSpPr txBox="1">
            <a:spLocks noChangeArrowheads="1"/>
          </p:cNvSpPr>
          <p:nvPr/>
        </p:nvSpPr>
        <p:spPr bwMode="auto">
          <a:xfrm>
            <a:off x="609600" y="408367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13.4  An array-based implementation</a:t>
            </a:r>
          </a:p>
        </p:txBody>
      </p:sp>
      <p:sp>
        <p:nvSpPr>
          <p:cNvPr id="33" name="Text Box 29">
            <a:hlinkClick r:id="rId7" action="ppaction://hlinksldjump"/>
          </p:cNvPr>
          <p:cNvSpPr txBox="1">
            <a:spLocks noChangeArrowheads="1"/>
          </p:cNvSpPr>
          <p:nvPr/>
        </p:nvSpPr>
        <p:spPr bwMode="auto">
          <a:xfrm>
            <a:off x="609600" y="3683913"/>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13.3  A stack-based implementation</a:t>
            </a: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13.5  A list-based implementation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Where Do We Go From Here?</a:t>
            </a:r>
            <a:endParaRPr lang="en-US" sz="4000" dirty="0">
              <a:solidFill>
                <a:schemeClr val="tx1"/>
              </a:solidFill>
            </a:endParaRPr>
          </a:p>
        </p:txBody>
      </p:sp>
      <p:sp>
        <p:nvSpPr>
          <p:cNvPr id="947243" name="Rectangle 43"/>
          <p:cNvSpPr>
            <a:spLocks noChangeArrowheads="1"/>
          </p:cNvSpPr>
          <p:nvPr/>
        </p:nvSpPr>
        <p:spPr bwMode="auto">
          <a:xfrm>
            <a:off x="482601" y="1231900"/>
            <a:ext cx="8128000" cy="4025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Our goal from this point is to implement the </a:t>
            </a:r>
            <a:r>
              <a:rPr lang="en-US" sz="2000" dirty="0" err="1">
                <a:solidFill>
                  <a:srgbClr val="000000"/>
                </a:solidFill>
                <a:latin typeface="Courier New" charset="0"/>
              </a:rPr>
              <a:t>EditorBuffer</a:t>
            </a:r>
            <a:r>
              <a:rPr lang="en-US" sz="2400" b="0" dirty="0">
                <a:solidFill>
                  <a:srgbClr val="000000"/>
                </a:solidFill>
              </a:rPr>
              <a:t> class in three different ways and to compare the algorithmic efficiency of the various options.  Those representations are:</a:t>
            </a:r>
          </a:p>
          <a:p>
            <a:pPr marL="714375" lvl="1" indent="-352425">
              <a:lnSpc>
                <a:spcPct val="85000"/>
              </a:lnSpc>
              <a:spcAft>
                <a:spcPct val="50000"/>
              </a:spcAft>
              <a:buFont typeface="+mj-lt"/>
              <a:buAutoNum type="arabicPeriod"/>
            </a:pPr>
            <a:r>
              <a:rPr lang="en-US" altLang="zh-CN" sz="2400" b="0" dirty="0">
                <a:solidFill>
                  <a:srgbClr val="000000"/>
                </a:solidFill>
              </a:rPr>
              <a:t>A </a:t>
            </a:r>
            <a:r>
              <a:rPr lang="en-US" altLang="zh-CN" sz="2400" i="1" dirty="0">
                <a:solidFill>
                  <a:srgbClr val="FF0000"/>
                </a:solidFill>
              </a:rPr>
              <a:t>two-stack model</a:t>
            </a:r>
            <a:r>
              <a:rPr lang="en-US" altLang="zh-CN" sz="2400" b="0" dirty="0">
                <a:solidFill>
                  <a:srgbClr val="000000"/>
                </a:solidFill>
              </a:rPr>
              <a:t> that uses a pair of character stacks.</a:t>
            </a:r>
            <a:endParaRPr lang="en-US" altLang="zh-CN" sz="2400" dirty="0">
              <a:solidFill>
                <a:srgbClr val="000000"/>
              </a:solidFill>
            </a:endParaRPr>
          </a:p>
          <a:p>
            <a:pPr marL="714375" lvl="1" indent="-352425">
              <a:lnSpc>
                <a:spcPct val="85000"/>
              </a:lnSpc>
              <a:spcAft>
                <a:spcPct val="50000"/>
              </a:spcAft>
              <a:buFont typeface="+mj-lt"/>
              <a:buAutoNum type="arabicPeriod"/>
            </a:pPr>
            <a:r>
              <a:rPr lang="en-US" altLang="zh-CN" sz="2400" b="0" dirty="0">
                <a:solidFill>
                  <a:srgbClr val="000000"/>
                </a:solidFill>
              </a:rPr>
              <a:t>A simple </a:t>
            </a:r>
            <a:r>
              <a:rPr lang="en-US" altLang="zh-CN" sz="2400" i="1" dirty="0">
                <a:solidFill>
                  <a:srgbClr val="FF0000"/>
                </a:solidFill>
              </a:rPr>
              <a:t>array model</a:t>
            </a:r>
            <a:r>
              <a:rPr lang="en-US" altLang="zh-CN" sz="2400" b="0" dirty="0">
                <a:solidFill>
                  <a:srgbClr val="000000"/>
                </a:solidFill>
              </a:rPr>
              <a:t> using dynamic allocation.</a:t>
            </a:r>
            <a:endParaRPr lang="en-US" altLang="zh-CN" sz="2400" dirty="0">
              <a:solidFill>
                <a:srgbClr val="000000"/>
              </a:solidFill>
            </a:endParaRPr>
          </a:p>
          <a:p>
            <a:pPr marL="714375" lvl="1" indent="-352425">
              <a:lnSpc>
                <a:spcPct val="85000"/>
              </a:lnSpc>
              <a:spcAft>
                <a:spcPct val="50000"/>
              </a:spcAft>
              <a:buFont typeface="+mj-lt"/>
              <a:buAutoNum type="arabicPeriod"/>
            </a:pPr>
            <a:r>
              <a:rPr lang="en-US" altLang="zh-CN" sz="2400" b="0" dirty="0">
                <a:solidFill>
                  <a:srgbClr val="000000"/>
                </a:solidFill>
              </a:rPr>
              <a:t>A </a:t>
            </a:r>
            <a:r>
              <a:rPr lang="en-US" altLang="zh-CN" sz="2400" i="1" dirty="0">
                <a:solidFill>
                  <a:srgbClr val="FF0000"/>
                </a:solidFill>
              </a:rPr>
              <a:t>linked-list model</a:t>
            </a:r>
            <a:r>
              <a:rPr lang="en-US" altLang="zh-CN" sz="2400" b="0" dirty="0">
                <a:solidFill>
                  <a:srgbClr val="000000"/>
                </a:solidFill>
              </a:rPr>
              <a:t> that uses pointers to indicate the order.</a:t>
            </a:r>
            <a:endParaRPr lang="en-US" altLang="zh-CN" sz="2400" dirty="0">
              <a:solidFill>
                <a:srgbClr val="000000"/>
              </a:solidFill>
            </a:endParaRPr>
          </a:p>
          <a:p>
            <a:pPr marL="342900" indent="-342900">
              <a:lnSpc>
                <a:spcPct val="85000"/>
              </a:lnSpc>
              <a:spcAft>
                <a:spcPct val="50000"/>
              </a:spcAft>
              <a:buFont typeface="Arial" panose="020B0604020202020204" pitchFamily="34" charset="0"/>
              <a:buChar char="•"/>
            </a:pPr>
            <a:r>
              <a:rPr lang="en-US" altLang="zh-CN" sz="2400" b="0" dirty="0">
                <a:solidFill>
                  <a:srgbClr val="000000"/>
                </a:solidFill>
              </a:rPr>
              <a:t>For each model, we’ll calculate the complexity of each of the six fundamental methods in the </a:t>
            </a:r>
            <a:r>
              <a:rPr lang="en-US" altLang="zh-CN" sz="2000" dirty="0" err="1">
                <a:solidFill>
                  <a:srgbClr val="000000"/>
                </a:solidFill>
                <a:latin typeface="Courier New" charset="0"/>
              </a:rPr>
              <a:t>EditorBuffer</a:t>
            </a:r>
            <a:r>
              <a:rPr lang="en-US" altLang="zh-CN" sz="2400" b="0" dirty="0">
                <a:solidFill>
                  <a:srgbClr val="000000"/>
                </a:solidFill>
              </a:rPr>
              <a:t> class.  Some operations will be more efficient with one model, others will be more efficient with a different underlying representation.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7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7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7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7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Two-Stack Model</a:t>
            </a:r>
          </a:p>
        </p:txBody>
      </p:sp>
      <p:sp>
        <p:nvSpPr>
          <p:cNvPr id="994307" name="Rectangle 3"/>
          <p:cNvSpPr>
            <a:spLocks noChangeArrowheads="1"/>
          </p:cNvSpPr>
          <p:nvPr/>
        </p:nvSpPr>
        <p:spPr bwMode="auto">
          <a:xfrm>
            <a:off x="482600" y="1231900"/>
            <a:ext cx="8164513" cy="4787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In the two-stack implementation of the </a:t>
            </a:r>
            <a:r>
              <a:rPr lang="en-US" sz="2000" dirty="0" err="1">
                <a:solidFill>
                  <a:srgbClr val="000000"/>
                </a:solidFill>
                <a:latin typeface="Courier New" charset="0"/>
              </a:rPr>
              <a:t>EditorBuffer</a:t>
            </a:r>
            <a:r>
              <a:rPr lang="en-US" sz="2400" b="0" dirty="0">
                <a:solidFill>
                  <a:srgbClr val="000000"/>
                </a:solidFill>
              </a:rPr>
              <a:t> class, the characters in the buffer are stored in one of two stacks.  The characters before the cursor are stored in a stack called </a:t>
            </a:r>
            <a:r>
              <a:rPr lang="en-US" sz="2000" dirty="0">
                <a:solidFill>
                  <a:srgbClr val="000000"/>
                </a:solidFill>
                <a:latin typeface="Courier New" charset="0"/>
              </a:rPr>
              <a:t>before</a:t>
            </a:r>
            <a:r>
              <a:rPr lang="en-US" sz="2400" b="0" dirty="0">
                <a:solidFill>
                  <a:srgbClr val="000000"/>
                </a:solidFill>
              </a:rPr>
              <a:t> and the characters after the cursor are stored in a stack called </a:t>
            </a:r>
            <a:r>
              <a:rPr lang="en-US" sz="2000" dirty="0">
                <a:solidFill>
                  <a:srgbClr val="000000"/>
                </a:solidFill>
                <a:latin typeface="Courier New" charset="0"/>
              </a:rPr>
              <a:t>after</a:t>
            </a:r>
            <a:r>
              <a:rPr lang="en-US" sz="2400" b="0" dirty="0">
                <a:solidFill>
                  <a:srgbClr val="000000"/>
                </a:solidFill>
              </a:rPr>
              <a:t>.  Characters in each stack are stored so that the ones close to the cursor are near the top of the stack.</a:t>
            </a:r>
          </a:p>
          <a:p>
            <a:pPr marL="342900" indent="-342900">
              <a:lnSpc>
                <a:spcPct val="85000"/>
              </a:lnSpc>
              <a:spcAft>
                <a:spcPct val="50000"/>
              </a:spcAft>
              <a:buFontTx/>
              <a:buChar char="•"/>
            </a:pPr>
            <a:r>
              <a:rPr lang="en-US" altLang="zh-CN" sz="2400" b="0" dirty="0">
                <a:solidFill>
                  <a:srgbClr val="000000"/>
                </a:solidFill>
              </a:rPr>
              <a:t>For example, given the buffer contents</a:t>
            </a:r>
          </a:p>
          <a:p>
            <a:pPr marL="342900" indent="-342900">
              <a:lnSpc>
                <a:spcPct val="85000"/>
              </a:lnSpc>
              <a:spcAft>
                <a:spcPct val="50000"/>
              </a:spcAft>
              <a:buFontTx/>
              <a:buChar char="•"/>
            </a:pPr>
            <a:endParaRPr lang="en-US" sz="2400" b="0" dirty="0">
              <a:solidFill>
                <a:srgbClr val="000000"/>
              </a:solidFill>
            </a:endParaRPr>
          </a:p>
          <a:p>
            <a:pPr marL="342000">
              <a:lnSpc>
                <a:spcPct val="85000"/>
              </a:lnSpc>
              <a:spcAft>
                <a:spcPct val="50000"/>
              </a:spcAft>
            </a:pPr>
            <a:r>
              <a:rPr lang="en-US" altLang="zh-CN" sz="2400" b="0" dirty="0">
                <a:solidFill>
                  <a:srgbClr val="000000"/>
                </a:solidFill>
              </a:rPr>
              <a:t>the characters would be stored like this:</a:t>
            </a:r>
          </a:p>
        </p:txBody>
      </p:sp>
      <p:grpSp>
        <p:nvGrpSpPr>
          <p:cNvPr id="2" name="Group 19"/>
          <p:cNvGrpSpPr/>
          <p:nvPr/>
        </p:nvGrpSpPr>
        <p:grpSpPr>
          <a:xfrm>
            <a:off x="3200400" y="3761470"/>
            <a:ext cx="2743200" cy="1985590"/>
            <a:chOff x="3200400" y="3761470"/>
            <a:chExt cx="2743200" cy="1985590"/>
          </a:xfrm>
        </p:grpSpPr>
        <p:sp>
          <p:nvSpPr>
            <p:cNvPr id="994309" name="Rectangle 5"/>
            <p:cNvSpPr>
              <a:spLocks noChangeArrowheads="1"/>
            </p:cNvSpPr>
            <p:nvPr/>
          </p:nvSpPr>
          <p:spPr bwMode="auto">
            <a:xfrm>
              <a:off x="3762375" y="3761470"/>
              <a:ext cx="1619250" cy="40005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94310" name="Text Box 6"/>
            <p:cNvSpPr txBox="1">
              <a:spLocks noChangeArrowheads="1"/>
            </p:cNvSpPr>
            <p:nvPr/>
          </p:nvSpPr>
          <p:spPr bwMode="auto">
            <a:xfrm>
              <a:off x="3657600" y="3777345"/>
              <a:ext cx="18288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dirty="0">
                  <a:solidFill>
                    <a:srgbClr val="000000"/>
                  </a:solidFill>
                  <a:latin typeface="Courier New" charset="0"/>
                </a:rPr>
                <a:t>a b c d e</a:t>
              </a:r>
            </a:p>
          </p:txBody>
        </p:sp>
        <p:sp>
          <p:nvSpPr>
            <p:cNvPr id="994311" name="Line 7"/>
            <p:cNvSpPr>
              <a:spLocks noChangeShapeType="1"/>
            </p:cNvSpPr>
            <p:nvPr/>
          </p:nvSpPr>
          <p:spPr bwMode="auto">
            <a:xfrm>
              <a:off x="4715858" y="3797983"/>
              <a:ext cx="0" cy="327025"/>
            </a:xfrm>
            <a:prstGeom prst="line">
              <a:avLst/>
            </a:prstGeom>
            <a:no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994313" name="Line 9"/>
            <p:cNvSpPr>
              <a:spLocks noChangeShapeType="1"/>
            </p:cNvSpPr>
            <p:nvPr/>
          </p:nvSpPr>
          <p:spPr bwMode="auto">
            <a:xfrm>
              <a:off x="3376613" y="5501375"/>
              <a:ext cx="688975" cy="0"/>
            </a:xfrm>
            <a:prstGeom prst="line">
              <a:avLst/>
            </a:prstGeom>
            <a:no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994314" name="Text Box 10"/>
            <p:cNvSpPr txBox="1">
              <a:spLocks noChangeArrowheads="1"/>
            </p:cNvSpPr>
            <p:nvPr/>
          </p:nvSpPr>
          <p:spPr bwMode="auto">
            <a:xfrm>
              <a:off x="3200400" y="5442260"/>
              <a:ext cx="10668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dirty="0">
                  <a:solidFill>
                    <a:srgbClr val="000000"/>
                  </a:solidFill>
                  <a:latin typeface="Courier New" charset="0"/>
                </a:rPr>
                <a:t>before</a:t>
              </a:r>
              <a:endParaRPr lang="en-US" sz="1600" dirty="0">
                <a:solidFill>
                  <a:srgbClr val="000000"/>
                </a:solidFill>
                <a:latin typeface="Courier New" charset="0"/>
              </a:endParaRPr>
            </a:p>
          </p:txBody>
        </p:sp>
        <p:sp>
          <p:nvSpPr>
            <p:cNvPr id="994315" name="Line 11"/>
            <p:cNvSpPr>
              <a:spLocks noChangeShapeType="1"/>
            </p:cNvSpPr>
            <p:nvPr/>
          </p:nvSpPr>
          <p:spPr bwMode="auto">
            <a:xfrm>
              <a:off x="5053013" y="5501375"/>
              <a:ext cx="688975" cy="0"/>
            </a:xfrm>
            <a:prstGeom prst="line">
              <a:avLst/>
            </a:prstGeom>
            <a:no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994316" name="Text Box 12"/>
            <p:cNvSpPr txBox="1">
              <a:spLocks noChangeArrowheads="1"/>
            </p:cNvSpPr>
            <p:nvPr/>
          </p:nvSpPr>
          <p:spPr bwMode="auto">
            <a:xfrm>
              <a:off x="4876800" y="5442260"/>
              <a:ext cx="10668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solidFill>
                    <a:srgbClr val="000000"/>
                  </a:solidFill>
                  <a:latin typeface="Courier New" charset="0"/>
                </a:rPr>
                <a:t>after</a:t>
              </a:r>
              <a:endParaRPr lang="en-US" sz="1600">
                <a:solidFill>
                  <a:srgbClr val="000000"/>
                </a:solidFill>
                <a:latin typeface="Courier New" charset="0"/>
              </a:endParaRPr>
            </a:p>
          </p:txBody>
        </p:sp>
        <p:sp>
          <p:nvSpPr>
            <p:cNvPr id="994317" name="Text Box 13"/>
            <p:cNvSpPr txBox="1">
              <a:spLocks noChangeArrowheads="1"/>
            </p:cNvSpPr>
            <p:nvPr/>
          </p:nvSpPr>
          <p:spPr bwMode="auto">
            <a:xfrm>
              <a:off x="3357563" y="5150160"/>
              <a:ext cx="712787"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a</a:t>
              </a:r>
            </a:p>
          </p:txBody>
        </p:sp>
        <p:sp>
          <p:nvSpPr>
            <p:cNvPr id="994318" name="Text Box 14"/>
            <p:cNvSpPr txBox="1">
              <a:spLocks noChangeArrowheads="1"/>
            </p:cNvSpPr>
            <p:nvPr/>
          </p:nvSpPr>
          <p:spPr bwMode="auto">
            <a:xfrm>
              <a:off x="3357563" y="4896160"/>
              <a:ext cx="712787"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b</a:t>
              </a:r>
            </a:p>
          </p:txBody>
        </p:sp>
        <p:sp>
          <p:nvSpPr>
            <p:cNvPr id="994319" name="Text Box 15"/>
            <p:cNvSpPr txBox="1">
              <a:spLocks noChangeArrowheads="1"/>
            </p:cNvSpPr>
            <p:nvPr/>
          </p:nvSpPr>
          <p:spPr bwMode="auto">
            <a:xfrm>
              <a:off x="3357563" y="4642160"/>
              <a:ext cx="712787"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c</a:t>
              </a:r>
            </a:p>
          </p:txBody>
        </p:sp>
        <p:sp>
          <p:nvSpPr>
            <p:cNvPr id="994320" name="Text Box 16"/>
            <p:cNvSpPr txBox="1">
              <a:spLocks noChangeArrowheads="1"/>
            </p:cNvSpPr>
            <p:nvPr/>
          </p:nvSpPr>
          <p:spPr bwMode="auto">
            <a:xfrm>
              <a:off x="5053013" y="5150160"/>
              <a:ext cx="712787"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e</a:t>
              </a:r>
            </a:p>
          </p:txBody>
        </p:sp>
        <p:sp>
          <p:nvSpPr>
            <p:cNvPr id="994321" name="Text Box 17"/>
            <p:cNvSpPr txBox="1">
              <a:spLocks noChangeArrowheads="1"/>
            </p:cNvSpPr>
            <p:nvPr/>
          </p:nvSpPr>
          <p:spPr bwMode="auto">
            <a:xfrm>
              <a:off x="5053013" y="4896160"/>
              <a:ext cx="712787"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a:solidFill>
                    <a:srgbClr val="000000"/>
                  </a:solidFill>
                  <a:latin typeface="Courier New" charset="0"/>
                </a:rPr>
                <a:t>d</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430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430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Stack Editor Simulation</a:t>
            </a:r>
          </a:p>
        </p:txBody>
      </p:sp>
      <p:pic>
        <p:nvPicPr>
          <p:cNvPr id="8" name="Picture 7" descr="Console-4.00.png"/>
          <p:cNvPicPr>
            <a:picLocks noChangeAspect="1"/>
          </p:cNvPicPr>
          <p:nvPr/>
        </p:nvPicPr>
        <p:blipFill>
          <a:blip r:embed="rId3"/>
          <a:srcRect r="59900"/>
          <a:stretch>
            <a:fillRect/>
          </a:stretch>
        </p:blipFill>
        <p:spPr>
          <a:xfrm>
            <a:off x="381000" y="1143000"/>
            <a:ext cx="3060688" cy="3657600"/>
          </a:xfrm>
          <a:prstGeom prst="rect">
            <a:avLst/>
          </a:prstGeom>
        </p:spPr>
      </p:pic>
      <p:pic>
        <p:nvPicPr>
          <p:cNvPr id="9" name="Picture 8" descr="Console-4.00.png"/>
          <p:cNvPicPr>
            <a:picLocks noChangeAspect="1"/>
          </p:cNvPicPr>
          <p:nvPr/>
        </p:nvPicPr>
        <p:blipFill>
          <a:blip r:embed="rId3"/>
          <a:srcRect l="71880"/>
          <a:stretch>
            <a:fillRect/>
          </a:stretch>
        </p:blipFill>
        <p:spPr>
          <a:xfrm>
            <a:off x="2032005" y="1143000"/>
            <a:ext cx="2146300" cy="3657600"/>
          </a:xfrm>
          <a:prstGeom prst="rect">
            <a:avLst/>
          </a:prstGeom>
        </p:spPr>
      </p:pic>
      <p:sp>
        <p:nvSpPr>
          <p:cNvPr id="10" name="TextBox 9"/>
          <p:cNvSpPr txBox="1"/>
          <p:nvPr/>
        </p:nvSpPr>
        <p:spPr>
          <a:xfrm>
            <a:off x="429380" y="1399420"/>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11" name="TextBox 10"/>
          <p:cNvSpPr txBox="1"/>
          <p:nvPr/>
        </p:nvSpPr>
        <p:spPr>
          <a:xfrm>
            <a:off x="597505" y="1399420"/>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Iacxde</a:t>
            </a:r>
            <a:endParaRPr kumimoji="0" lang="en-US" sz="1400" b="1" i="0" u="none" strike="noStrike" kern="1200" cap="none" spc="0" normalizeH="0" baseline="0" noProof="0" dirty="0">
              <a:ln>
                <a:noFill/>
              </a:ln>
              <a:solidFill>
                <a:srgbClr val="0000FF"/>
              </a:solidFill>
              <a:effectLst/>
              <a:uLnTx/>
              <a:uFillTx/>
              <a:latin typeface="Courier New"/>
              <a:ea typeface="+mn-ea"/>
              <a:cs typeface="Courier New"/>
            </a:endParaRPr>
          </a:p>
        </p:txBody>
      </p:sp>
      <p:pic>
        <p:nvPicPr>
          <p:cNvPr id="12" name="Picture 11" descr="Console-4.00.png"/>
          <p:cNvPicPr>
            <a:picLocks noChangeAspect="1"/>
          </p:cNvPicPr>
          <p:nvPr/>
        </p:nvPicPr>
        <p:blipFill>
          <a:blip r:embed="rId3"/>
          <a:srcRect t="25000" r="59900"/>
          <a:stretch>
            <a:fillRect/>
          </a:stretch>
        </p:blipFill>
        <p:spPr>
          <a:xfrm>
            <a:off x="381000" y="3576565"/>
            <a:ext cx="3060688" cy="2743200"/>
          </a:xfrm>
          <a:prstGeom prst="rect">
            <a:avLst/>
          </a:prstGeom>
        </p:spPr>
      </p:pic>
      <p:pic>
        <p:nvPicPr>
          <p:cNvPr id="13" name="Picture 12" descr="Console-4.00.png"/>
          <p:cNvPicPr>
            <a:picLocks noChangeAspect="1"/>
          </p:cNvPicPr>
          <p:nvPr/>
        </p:nvPicPr>
        <p:blipFill>
          <a:blip r:embed="rId3"/>
          <a:srcRect l="71880" t="25000"/>
          <a:stretch>
            <a:fillRect/>
          </a:stretch>
        </p:blipFill>
        <p:spPr>
          <a:xfrm>
            <a:off x="2032005" y="3576565"/>
            <a:ext cx="2146300" cy="2743200"/>
          </a:xfrm>
          <a:prstGeom prst="rect">
            <a:avLst/>
          </a:prstGeom>
        </p:spPr>
      </p:pic>
      <p:sp>
        <p:nvSpPr>
          <p:cNvPr id="14" name="TextBox 13"/>
          <p:cNvSpPr txBox="1"/>
          <p:nvPr/>
        </p:nvSpPr>
        <p:spPr>
          <a:xfrm>
            <a:off x="436640" y="1648580"/>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15" name="TextBox 14"/>
          <p:cNvSpPr txBox="1"/>
          <p:nvPr/>
        </p:nvSpPr>
        <p:spPr>
          <a:xfrm>
            <a:off x="445104" y="1885645"/>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16" name="TextBox 15"/>
          <p:cNvSpPr txBox="1"/>
          <p:nvPr/>
        </p:nvSpPr>
        <p:spPr>
          <a:xfrm>
            <a:off x="425750" y="2109410"/>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17" name="TextBox 16"/>
          <p:cNvSpPr txBox="1"/>
          <p:nvPr/>
        </p:nvSpPr>
        <p:spPr>
          <a:xfrm>
            <a:off x="593875" y="2109410"/>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J</a:t>
            </a:r>
          </a:p>
        </p:txBody>
      </p:sp>
      <p:sp>
        <p:nvSpPr>
          <p:cNvPr id="18" name="TextBox 17"/>
          <p:cNvSpPr txBox="1"/>
          <p:nvPr/>
        </p:nvSpPr>
        <p:spPr>
          <a:xfrm>
            <a:off x="433010" y="2358570"/>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19" name="TextBox 18"/>
          <p:cNvSpPr txBox="1"/>
          <p:nvPr/>
        </p:nvSpPr>
        <p:spPr>
          <a:xfrm>
            <a:off x="441474" y="2595635"/>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20" name="TextBox 19"/>
          <p:cNvSpPr txBox="1"/>
          <p:nvPr/>
        </p:nvSpPr>
        <p:spPr>
          <a:xfrm>
            <a:off x="433010" y="2806085"/>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21" name="TextBox 20"/>
          <p:cNvSpPr txBox="1"/>
          <p:nvPr/>
        </p:nvSpPr>
        <p:spPr>
          <a:xfrm>
            <a:off x="601135" y="2806085"/>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F</a:t>
            </a:r>
          </a:p>
        </p:txBody>
      </p:sp>
      <p:sp>
        <p:nvSpPr>
          <p:cNvPr id="22" name="TextBox 21"/>
          <p:cNvSpPr txBox="1"/>
          <p:nvPr/>
        </p:nvSpPr>
        <p:spPr>
          <a:xfrm>
            <a:off x="440270" y="3055245"/>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23" name="TextBox 22"/>
          <p:cNvSpPr txBox="1"/>
          <p:nvPr/>
        </p:nvSpPr>
        <p:spPr>
          <a:xfrm>
            <a:off x="448734" y="3292310"/>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p:txBody>
      </p:sp>
      <p:sp>
        <p:nvSpPr>
          <p:cNvPr id="24" name="TextBox 23"/>
          <p:cNvSpPr txBox="1"/>
          <p:nvPr/>
        </p:nvSpPr>
        <p:spPr>
          <a:xfrm>
            <a:off x="440270" y="3514855"/>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25" name="TextBox 24"/>
          <p:cNvSpPr txBox="1"/>
          <p:nvPr/>
        </p:nvSpPr>
        <p:spPr>
          <a:xfrm>
            <a:off x="608395" y="3514855"/>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Ib</a:t>
            </a:r>
            <a:endParaRPr kumimoji="0" lang="en-US" sz="1400" b="1" i="0" u="none" strike="noStrike" kern="1200" cap="none" spc="0" normalizeH="0" baseline="0" noProof="0" dirty="0">
              <a:ln>
                <a:noFill/>
              </a:ln>
              <a:solidFill>
                <a:srgbClr val="0000FF"/>
              </a:solidFill>
              <a:effectLst/>
              <a:uLnTx/>
              <a:uFillTx/>
              <a:latin typeface="Courier New"/>
              <a:ea typeface="+mn-ea"/>
              <a:cs typeface="Courier New"/>
            </a:endParaRPr>
          </a:p>
        </p:txBody>
      </p:sp>
      <p:sp>
        <p:nvSpPr>
          <p:cNvPr id="26" name="TextBox 25"/>
          <p:cNvSpPr txBox="1"/>
          <p:nvPr/>
        </p:nvSpPr>
        <p:spPr>
          <a:xfrm>
            <a:off x="447530" y="3764015"/>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27" name="TextBox 26"/>
          <p:cNvSpPr txBox="1"/>
          <p:nvPr/>
        </p:nvSpPr>
        <p:spPr>
          <a:xfrm>
            <a:off x="455994" y="4001080"/>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a:ea typeface="+mn-ea"/>
                <a:cs typeface="Courier New"/>
              </a:rPr>
              <a:t>    ^</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28" name="TextBox 27"/>
          <p:cNvSpPr txBox="1"/>
          <p:nvPr/>
        </p:nvSpPr>
        <p:spPr>
          <a:xfrm>
            <a:off x="447530" y="4235720"/>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29" name="TextBox 28"/>
          <p:cNvSpPr txBox="1"/>
          <p:nvPr/>
        </p:nvSpPr>
        <p:spPr>
          <a:xfrm>
            <a:off x="615655" y="4235720"/>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F</a:t>
            </a:r>
          </a:p>
        </p:txBody>
      </p:sp>
      <p:sp>
        <p:nvSpPr>
          <p:cNvPr id="30" name="TextBox 29"/>
          <p:cNvSpPr txBox="1"/>
          <p:nvPr/>
        </p:nvSpPr>
        <p:spPr>
          <a:xfrm>
            <a:off x="454790" y="4484880"/>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31" name="TextBox 30"/>
          <p:cNvSpPr txBox="1"/>
          <p:nvPr/>
        </p:nvSpPr>
        <p:spPr>
          <a:xfrm>
            <a:off x="463254" y="4721945"/>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32" name="TextBox 31"/>
          <p:cNvSpPr txBox="1"/>
          <p:nvPr/>
        </p:nvSpPr>
        <p:spPr>
          <a:xfrm>
            <a:off x="454790" y="4956585"/>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33" name="TextBox 32"/>
          <p:cNvSpPr txBox="1"/>
          <p:nvPr/>
        </p:nvSpPr>
        <p:spPr>
          <a:xfrm>
            <a:off x="622915" y="4956585"/>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D</a:t>
            </a:r>
          </a:p>
        </p:txBody>
      </p:sp>
      <p:sp>
        <p:nvSpPr>
          <p:cNvPr id="34" name="TextBox 33"/>
          <p:cNvSpPr txBox="1"/>
          <p:nvPr/>
        </p:nvSpPr>
        <p:spPr>
          <a:xfrm>
            <a:off x="462050" y="5205745"/>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35" name="TextBox 34"/>
          <p:cNvSpPr txBox="1"/>
          <p:nvPr/>
        </p:nvSpPr>
        <p:spPr>
          <a:xfrm>
            <a:off x="470514" y="5442810"/>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36" name="TextBox 35"/>
          <p:cNvSpPr txBox="1"/>
          <p:nvPr/>
        </p:nvSpPr>
        <p:spPr>
          <a:xfrm>
            <a:off x="462050" y="5689545"/>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cxnSp>
        <p:nvCxnSpPr>
          <p:cNvPr id="39" name="Straight Connector 38"/>
          <p:cNvCxnSpPr/>
          <p:nvPr/>
        </p:nvCxnSpPr>
        <p:spPr bwMode="auto">
          <a:xfrm>
            <a:off x="4953000" y="6019800"/>
            <a:ext cx="9144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40" name="TextBox 39"/>
          <p:cNvSpPr txBox="1"/>
          <p:nvPr/>
        </p:nvSpPr>
        <p:spPr>
          <a:xfrm>
            <a:off x="4934309" y="5966585"/>
            <a:ext cx="933091"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Courier New"/>
              </a:rPr>
              <a:t>before</a:t>
            </a:r>
          </a:p>
        </p:txBody>
      </p:sp>
      <p:cxnSp>
        <p:nvCxnSpPr>
          <p:cNvPr id="41" name="Straight Connector 40"/>
          <p:cNvCxnSpPr/>
          <p:nvPr/>
        </p:nvCxnSpPr>
        <p:spPr bwMode="auto">
          <a:xfrm>
            <a:off x="6845905" y="6021005"/>
            <a:ext cx="9144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42" name="TextBox 41"/>
          <p:cNvSpPr txBox="1"/>
          <p:nvPr/>
        </p:nvSpPr>
        <p:spPr>
          <a:xfrm>
            <a:off x="6845905" y="5967790"/>
            <a:ext cx="914400"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Courier New"/>
              </a:rPr>
              <a:t>after</a:t>
            </a:r>
          </a:p>
        </p:txBody>
      </p:sp>
      <p:sp>
        <p:nvSpPr>
          <p:cNvPr id="43" name="Text Box 3"/>
          <p:cNvSpPr txBox="1">
            <a:spLocks noChangeArrowheads="1"/>
          </p:cNvSpPr>
          <p:nvPr/>
        </p:nvSpPr>
        <p:spPr bwMode="auto">
          <a:xfrm>
            <a:off x="5151437" y="5368925"/>
            <a:ext cx="449263" cy="650875"/>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a</a:t>
            </a:r>
          </a:p>
        </p:txBody>
      </p:sp>
      <p:sp>
        <p:nvSpPr>
          <p:cNvPr id="44" name="Text Box 4"/>
          <p:cNvSpPr txBox="1">
            <a:spLocks noChangeArrowheads="1"/>
          </p:cNvSpPr>
          <p:nvPr/>
        </p:nvSpPr>
        <p:spPr bwMode="auto">
          <a:xfrm>
            <a:off x="5151437" y="4860925"/>
            <a:ext cx="423863" cy="650875"/>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c</a:t>
            </a:r>
          </a:p>
        </p:txBody>
      </p:sp>
      <p:sp>
        <p:nvSpPr>
          <p:cNvPr id="45" name="Text Box 5"/>
          <p:cNvSpPr txBox="1">
            <a:spLocks noChangeArrowheads="1"/>
          </p:cNvSpPr>
          <p:nvPr/>
        </p:nvSpPr>
        <p:spPr bwMode="auto">
          <a:xfrm>
            <a:off x="5151437" y="4352925"/>
            <a:ext cx="449263" cy="650875"/>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x</a:t>
            </a:r>
          </a:p>
        </p:txBody>
      </p:sp>
      <p:sp>
        <p:nvSpPr>
          <p:cNvPr id="46" name="Text Box 6"/>
          <p:cNvSpPr txBox="1">
            <a:spLocks noChangeArrowheads="1"/>
          </p:cNvSpPr>
          <p:nvPr/>
        </p:nvSpPr>
        <p:spPr bwMode="auto">
          <a:xfrm>
            <a:off x="5151437" y="3844925"/>
            <a:ext cx="487363" cy="650875"/>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d</a:t>
            </a:r>
          </a:p>
        </p:txBody>
      </p:sp>
      <p:sp>
        <p:nvSpPr>
          <p:cNvPr id="47" name="Text Box 7"/>
          <p:cNvSpPr txBox="1">
            <a:spLocks noChangeArrowheads="1"/>
          </p:cNvSpPr>
          <p:nvPr/>
        </p:nvSpPr>
        <p:spPr bwMode="auto">
          <a:xfrm>
            <a:off x="5151437" y="3336925"/>
            <a:ext cx="449263" cy="650875"/>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e</a:t>
            </a:r>
          </a:p>
        </p:txBody>
      </p:sp>
      <p:sp>
        <p:nvSpPr>
          <p:cNvPr id="48" name="Text Box 8"/>
          <p:cNvSpPr txBox="1">
            <a:spLocks noChangeArrowheads="1"/>
          </p:cNvSpPr>
          <p:nvPr/>
        </p:nvSpPr>
        <p:spPr bwMode="auto">
          <a:xfrm>
            <a:off x="5151437" y="4860925"/>
            <a:ext cx="487363" cy="650875"/>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b</a:t>
            </a:r>
          </a:p>
        </p:txBody>
      </p:sp>
    </p:spTree>
    <p:extLst>
      <p:ext uri="{BB962C8B-B14F-4D97-AF65-F5344CB8AC3E}">
        <p14:creationId xmlns:p14="http://schemas.microsoft.com/office/powerpoint/2010/main" val="20073308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64" presetClass="path" presetSubtype="0" fill="hold" nodeType="clickEffect">
                                  <p:stCondLst>
                                    <p:cond delay="0"/>
                                  </p:stCondLst>
                                  <p:childTnLst>
                                    <p:animMotion origin="layout" path="M 0.000 0.000 L 0.000 -0.111 " pathEditMode="relative" rAng="0" ptsTypes="AA">
                                      <p:cBhvr>
                                        <p:cTn id="37" dur="200" fill="hold"/>
                                        <p:tgtEl>
                                          <p:spTgt spid="47"/>
                                        </p:tgtEl>
                                        <p:attrNameLst>
                                          <p:attrName>ppt_x</p:attrName>
                                          <p:attrName>ppt_y</p:attrName>
                                        </p:attrNameLst>
                                      </p:cBhvr>
                                      <p:rCtr x="0" y="-111"/>
                                    </p:animMotion>
                                  </p:childTnLst>
                                </p:cTn>
                              </p:par>
                            </p:childTnLst>
                          </p:cTn>
                        </p:par>
                        <p:par>
                          <p:cTn id="38" fill="hold">
                            <p:stCondLst>
                              <p:cond delay="200"/>
                            </p:stCondLst>
                            <p:childTnLst>
                              <p:par>
                                <p:cTn id="39" presetID="63" presetClass="path" presetSubtype="0" fill="hold" nodeType="afterEffect">
                                  <p:stCondLst>
                                    <p:cond delay="0"/>
                                  </p:stCondLst>
                                  <p:childTnLst>
                                    <p:animMotion origin="layout" path="M 0.000 -0.111 C 0.0 -0.3 0.208 -0.3 0.208 -0.111 " pathEditMode="relative" rAng="0" ptsTypes="AA">
                                      <p:cBhvr>
                                        <p:cTn id="40" dur="785" fill="hold"/>
                                        <p:tgtEl>
                                          <p:spTgt spid="47"/>
                                        </p:tgtEl>
                                        <p:attrNameLst>
                                          <p:attrName>ppt_x</p:attrName>
                                          <p:attrName>ppt_y</p:attrName>
                                        </p:attrNameLst>
                                      </p:cBhvr>
                                      <p:rCtr x="208" y="0"/>
                                    </p:animMotion>
                                  </p:childTnLst>
                                </p:cTn>
                              </p:par>
                            </p:childTnLst>
                          </p:cTn>
                        </p:par>
                        <p:par>
                          <p:cTn id="41" fill="hold">
                            <p:stCondLst>
                              <p:cond delay="985"/>
                            </p:stCondLst>
                            <p:childTnLst>
                              <p:par>
                                <p:cTn id="42" presetID="42" presetClass="path" presetSubtype="0" fill="hold" nodeType="afterEffect">
                                  <p:stCondLst>
                                    <p:cond delay="0"/>
                                  </p:stCondLst>
                                  <p:childTnLst>
                                    <p:animMotion origin="layout" path="M 0.208 -0.111 L 0.208 0.296 " pathEditMode="relative" rAng="0" ptsTypes="AA">
                                      <p:cBhvr>
                                        <p:cTn id="43" dur="733" fill="hold"/>
                                        <p:tgtEl>
                                          <p:spTgt spid="47"/>
                                        </p:tgtEl>
                                        <p:attrNameLst>
                                          <p:attrName>ppt_x</p:attrName>
                                          <p:attrName>ppt_y</p:attrName>
                                        </p:attrNameLst>
                                      </p:cBhvr>
                                      <p:rCtr x="0" y="407"/>
                                    </p:animMotion>
                                  </p:childTnLst>
                                </p:cTn>
                              </p:par>
                            </p:childTnLst>
                          </p:cTn>
                        </p:par>
                        <p:par>
                          <p:cTn id="44" fill="hold">
                            <p:stCondLst>
                              <p:cond delay="1718"/>
                            </p:stCondLst>
                            <p:childTnLst>
                              <p:par>
                                <p:cTn id="45" presetID="64" presetClass="path" presetSubtype="0" fill="hold" nodeType="afterEffect">
                                  <p:stCondLst>
                                    <p:cond delay="0"/>
                                  </p:stCondLst>
                                  <p:childTnLst>
                                    <p:animMotion origin="layout" path="M 0.000 0.000 L 0.000 -0.185 " pathEditMode="relative" rAng="0" ptsTypes="AA">
                                      <p:cBhvr>
                                        <p:cTn id="46" dur="333" fill="hold"/>
                                        <p:tgtEl>
                                          <p:spTgt spid="46"/>
                                        </p:tgtEl>
                                        <p:attrNameLst>
                                          <p:attrName>ppt_x</p:attrName>
                                          <p:attrName>ppt_y</p:attrName>
                                        </p:attrNameLst>
                                      </p:cBhvr>
                                      <p:rCtr x="0" y="-185"/>
                                    </p:animMotion>
                                  </p:childTnLst>
                                </p:cTn>
                              </p:par>
                            </p:childTnLst>
                          </p:cTn>
                        </p:par>
                        <p:par>
                          <p:cTn id="47" fill="hold">
                            <p:stCondLst>
                              <p:cond delay="2051"/>
                            </p:stCondLst>
                            <p:childTnLst>
                              <p:par>
                                <p:cTn id="48" presetID="63" presetClass="path" presetSubtype="0" fill="hold" nodeType="afterEffect">
                                  <p:stCondLst>
                                    <p:cond delay="0"/>
                                  </p:stCondLst>
                                  <p:childTnLst>
                                    <p:animMotion origin="layout" path="M 0.000 -0.185 C 0.0 -0.374 0.208 -0.374 0.208 -0.185 " pathEditMode="relative" rAng="0" ptsTypes="AA">
                                      <p:cBhvr>
                                        <p:cTn id="49" dur="785" fill="hold"/>
                                        <p:tgtEl>
                                          <p:spTgt spid="46"/>
                                        </p:tgtEl>
                                        <p:attrNameLst>
                                          <p:attrName>ppt_x</p:attrName>
                                          <p:attrName>ppt_y</p:attrName>
                                        </p:attrNameLst>
                                      </p:cBhvr>
                                      <p:rCtr x="208" y="0"/>
                                    </p:animMotion>
                                  </p:childTnLst>
                                </p:cTn>
                              </p:par>
                            </p:childTnLst>
                          </p:cTn>
                        </p:par>
                        <p:par>
                          <p:cTn id="50" fill="hold">
                            <p:stCondLst>
                              <p:cond delay="2836"/>
                            </p:stCondLst>
                            <p:childTnLst>
                              <p:par>
                                <p:cTn id="51" presetID="42" presetClass="path" presetSubtype="0" fill="hold" nodeType="afterEffect">
                                  <p:stCondLst>
                                    <p:cond delay="0"/>
                                  </p:stCondLst>
                                  <p:childTnLst>
                                    <p:animMotion origin="layout" path="M 0.208 -0.185 L 0.208 0.148 " pathEditMode="relative" rAng="0" ptsTypes="AA">
                                      <p:cBhvr>
                                        <p:cTn id="52" dur="600" fill="hold"/>
                                        <p:tgtEl>
                                          <p:spTgt spid="46"/>
                                        </p:tgtEl>
                                        <p:attrNameLst>
                                          <p:attrName>ppt_x</p:attrName>
                                          <p:attrName>ppt_y</p:attrName>
                                        </p:attrNameLst>
                                      </p:cBhvr>
                                      <p:rCtr x="0" y="333"/>
                                    </p:animMotion>
                                  </p:childTnLst>
                                </p:cTn>
                              </p:par>
                            </p:childTnLst>
                          </p:cTn>
                        </p:par>
                        <p:par>
                          <p:cTn id="53" fill="hold">
                            <p:stCondLst>
                              <p:cond delay="3436"/>
                            </p:stCondLst>
                            <p:childTnLst>
                              <p:par>
                                <p:cTn id="54" presetID="64" presetClass="path" presetSubtype="0" fill="hold" nodeType="afterEffect">
                                  <p:stCondLst>
                                    <p:cond delay="0"/>
                                  </p:stCondLst>
                                  <p:childTnLst>
                                    <p:animMotion origin="layout" path="M 0.000 0.000 L 0.000 -0.259 " pathEditMode="relative" rAng="0" ptsTypes="AA">
                                      <p:cBhvr>
                                        <p:cTn id="55" dur="466" fill="hold"/>
                                        <p:tgtEl>
                                          <p:spTgt spid="45"/>
                                        </p:tgtEl>
                                        <p:attrNameLst>
                                          <p:attrName>ppt_x</p:attrName>
                                          <p:attrName>ppt_y</p:attrName>
                                        </p:attrNameLst>
                                      </p:cBhvr>
                                      <p:rCtr x="0" y="-259"/>
                                    </p:animMotion>
                                  </p:childTnLst>
                                </p:cTn>
                              </p:par>
                            </p:childTnLst>
                          </p:cTn>
                        </p:par>
                        <p:par>
                          <p:cTn id="56" fill="hold">
                            <p:stCondLst>
                              <p:cond delay="3902"/>
                            </p:stCondLst>
                            <p:childTnLst>
                              <p:par>
                                <p:cTn id="57" presetID="63" presetClass="path" presetSubtype="0" fill="hold" nodeType="afterEffect">
                                  <p:stCondLst>
                                    <p:cond delay="0"/>
                                  </p:stCondLst>
                                  <p:childTnLst>
                                    <p:animMotion origin="layout" path="M 0.000 -0.259 C 0.0 -0.448 0.208 -0.448 0.208 -0.259 " pathEditMode="relative" rAng="0" ptsTypes="AA">
                                      <p:cBhvr>
                                        <p:cTn id="58" dur="785" fill="hold"/>
                                        <p:tgtEl>
                                          <p:spTgt spid="45"/>
                                        </p:tgtEl>
                                        <p:attrNameLst>
                                          <p:attrName>ppt_x</p:attrName>
                                          <p:attrName>ppt_y</p:attrName>
                                        </p:attrNameLst>
                                      </p:cBhvr>
                                      <p:rCtr x="208" y="0"/>
                                    </p:animMotion>
                                  </p:childTnLst>
                                </p:cTn>
                              </p:par>
                            </p:childTnLst>
                          </p:cTn>
                        </p:par>
                        <p:par>
                          <p:cTn id="59" fill="hold">
                            <p:stCondLst>
                              <p:cond delay="4687"/>
                            </p:stCondLst>
                            <p:childTnLst>
                              <p:par>
                                <p:cTn id="60" presetID="42" presetClass="path" presetSubtype="0" fill="hold" nodeType="afterEffect">
                                  <p:stCondLst>
                                    <p:cond delay="0"/>
                                  </p:stCondLst>
                                  <p:childTnLst>
                                    <p:animMotion origin="layout" path="M 0.208 -0.259 L 0.208 0.000 " pathEditMode="relative" rAng="0" ptsTypes="AA">
                                      <p:cBhvr>
                                        <p:cTn id="61" dur="466" fill="hold"/>
                                        <p:tgtEl>
                                          <p:spTgt spid="45"/>
                                        </p:tgtEl>
                                        <p:attrNameLst>
                                          <p:attrName>ppt_x</p:attrName>
                                          <p:attrName>ppt_y</p:attrName>
                                        </p:attrNameLst>
                                      </p:cBhvr>
                                      <p:rCtr x="0" y="259"/>
                                    </p:animMotion>
                                  </p:childTnLst>
                                </p:cTn>
                              </p:par>
                            </p:childTnLst>
                          </p:cTn>
                        </p:par>
                        <p:par>
                          <p:cTn id="62" fill="hold">
                            <p:stCondLst>
                              <p:cond delay="5153"/>
                            </p:stCondLst>
                            <p:childTnLst>
                              <p:par>
                                <p:cTn id="63" presetID="64" presetClass="path" presetSubtype="0" fill="hold" nodeType="afterEffect">
                                  <p:stCondLst>
                                    <p:cond delay="0"/>
                                  </p:stCondLst>
                                  <p:childTnLst>
                                    <p:animMotion origin="layout" path="M 0.000 0.000 L 0.000 -0.333 " pathEditMode="relative" rAng="0" ptsTypes="AA">
                                      <p:cBhvr>
                                        <p:cTn id="64" dur="600" fill="hold"/>
                                        <p:tgtEl>
                                          <p:spTgt spid="44"/>
                                        </p:tgtEl>
                                        <p:attrNameLst>
                                          <p:attrName>ppt_x</p:attrName>
                                          <p:attrName>ppt_y</p:attrName>
                                        </p:attrNameLst>
                                      </p:cBhvr>
                                      <p:rCtr x="0" y="-333"/>
                                    </p:animMotion>
                                  </p:childTnLst>
                                </p:cTn>
                              </p:par>
                            </p:childTnLst>
                          </p:cTn>
                        </p:par>
                        <p:par>
                          <p:cTn id="65" fill="hold">
                            <p:stCondLst>
                              <p:cond delay="5753"/>
                            </p:stCondLst>
                            <p:childTnLst>
                              <p:par>
                                <p:cTn id="66" presetID="63" presetClass="path" presetSubtype="0" fill="hold" nodeType="afterEffect">
                                  <p:stCondLst>
                                    <p:cond delay="0"/>
                                  </p:stCondLst>
                                  <p:childTnLst>
                                    <p:animMotion origin="layout" path="M 0.000 -0.333 C 0.0 -0.522 0.208 -0.522 0.208 -0.333 " pathEditMode="relative" rAng="0" ptsTypes="AA">
                                      <p:cBhvr>
                                        <p:cTn id="67" dur="785" fill="hold"/>
                                        <p:tgtEl>
                                          <p:spTgt spid="44"/>
                                        </p:tgtEl>
                                        <p:attrNameLst>
                                          <p:attrName>ppt_x</p:attrName>
                                          <p:attrName>ppt_y</p:attrName>
                                        </p:attrNameLst>
                                      </p:cBhvr>
                                      <p:rCtr x="208" y="0"/>
                                    </p:animMotion>
                                  </p:childTnLst>
                                </p:cTn>
                              </p:par>
                            </p:childTnLst>
                          </p:cTn>
                        </p:par>
                        <p:par>
                          <p:cTn id="68" fill="hold">
                            <p:stCondLst>
                              <p:cond delay="6538"/>
                            </p:stCondLst>
                            <p:childTnLst>
                              <p:par>
                                <p:cTn id="69" presetID="42" presetClass="path" presetSubtype="0" fill="hold" nodeType="afterEffect">
                                  <p:stCondLst>
                                    <p:cond delay="0"/>
                                  </p:stCondLst>
                                  <p:childTnLst>
                                    <p:animMotion origin="layout" path="M 0.208 -0.333 L 0.208 -0.148 " pathEditMode="relative" rAng="0" ptsTypes="AA">
                                      <p:cBhvr>
                                        <p:cTn id="70" dur="333" fill="hold"/>
                                        <p:tgtEl>
                                          <p:spTgt spid="44"/>
                                        </p:tgtEl>
                                        <p:attrNameLst>
                                          <p:attrName>ppt_x</p:attrName>
                                          <p:attrName>ppt_y</p:attrName>
                                        </p:attrNameLst>
                                      </p:cBhvr>
                                      <p:rCtr x="0" y="185"/>
                                    </p:animMotion>
                                  </p:childTnLst>
                                </p:cTn>
                              </p:par>
                            </p:childTnLst>
                          </p:cTn>
                        </p:par>
                        <p:par>
                          <p:cTn id="71" fill="hold">
                            <p:stCondLst>
                              <p:cond delay="6871"/>
                            </p:stCondLst>
                            <p:childTnLst>
                              <p:par>
                                <p:cTn id="72" presetID="64" presetClass="path" presetSubtype="0" fill="hold" nodeType="afterEffect">
                                  <p:stCondLst>
                                    <p:cond delay="0"/>
                                  </p:stCondLst>
                                  <p:childTnLst>
                                    <p:animMotion origin="layout" path="M 0.000 0.000 L 0.000 -0.407 " pathEditMode="relative" rAng="0" ptsTypes="AA">
                                      <p:cBhvr>
                                        <p:cTn id="73" dur="733" fill="hold"/>
                                        <p:tgtEl>
                                          <p:spTgt spid="43"/>
                                        </p:tgtEl>
                                        <p:attrNameLst>
                                          <p:attrName>ppt_x</p:attrName>
                                          <p:attrName>ppt_y</p:attrName>
                                        </p:attrNameLst>
                                      </p:cBhvr>
                                      <p:rCtr x="0" y="-407"/>
                                    </p:animMotion>
                                  </p:childTnLst>
                                </p:cTn>
                              </p:par>
                            </p:childTnLst>
                          </p:cTn>
                        </p:par>
                        <p:par>
                          <p:cTn id="74" fill="hold">
                            <p:stCondLst>
                              <p:cond delay="7604"/>
                            </p:stCondLst>
                            <p:childTnLst>
                              <p:par>
                                <p:cTn id="75" presetID="63" presetClass="path" presetSubtype="0" fill="hold" nodeType="afterEffect">
                                  <p:stCondLst>
                                    <p:cond delay="0"/>
                                  </p:stCondLst>
                                  <p:childTnLst>
                                    <p:animMotion origin="layout" path="M 0.000 -0.407 C 0.0 -0.596 0.208 -0.596 0.208 -0.407 " pathEditMode="relative" rAng="0" ptsTypes="AA">
                                      <p:cBhvr>
                                        <p:cTn id="76" dur="785" fill="hold"/>
                                        <p:tgtEl>
                                          <p:spTgt spid="43"/>
                                        </p:tgtEl>
                                        <p:attrNameLst>
                                          <p:attrName>ppt_x</p:attrName>
                                          <p:attrName>ppt_y</p:attrName>
                                        </p:attrNameLst>
                                      </p:cBhvr>
                                      <p:rCtr x="208" y="0"/>
                                    </p:animMotion>
                                  </p:childTnLst>
                                </p:cTn>
                              </p:par>
                            </p:childTnLst>
                          </p:cTn>
                        </p:par>
                        <p:par>
                          <p:cTn id="77" fill="hold">
                            <p:stCondLst>
                              <p:cond delay="8389"/>
                            </p:stCondLst>
                            <p:childTnLst>
                              <p:par>
                                <p:cTn id="78" presetID="42" presetClass="path" presetSubtype="0" fill="hold" nodeType="afterEffect">
                                  <p:stCondLst>
                                    <p:cond delay="0"/>
                                  </p:stCondLst>
                                  <p:childTnLst>
                                    <p:animMotion origin="layout" path="M 0.208 -0.407 L 0.208 -0.296 " pathEditMode="relative" rAng="0" ptsTypes="AA">
                                      <p:cBhvr>
                                        <p:cTn id="79" dur="200" fill="hold"/>
                                        <p:tgtEl>
                                          <p:spTgt spid="43"/>
                                        </p:tgtEl>
                                        <p:attrNameLst>
                                          <p:attrName>ppt_x</p:attrName>
                                          <p:attrName>ppt_y</p:attrName>
                                        </p:attrNameLst>
                                      </p:cBhvr>
                                      <p:rCtr x="0" y="111"/>
                                    </p:animMotion>
                                  </p:childTnLst>
                                </p:cTn>
                              </p:par>
                            </p:childTnLst>
                          </p:cTn>
                        </p:par>
                        <p:par>
                          <p:cTn id="80" fill="hold">
                            <p:stCondLst>
                              <p:cond delay="8589"/>
                            </p:stCondLst>
                            <p:childTnLst>
                              <p:par>
                                <p:cTn id="81" presetID="1"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64" presetClass="path" presetSubtype="0" fill="hold" nodeType="clickEffect">
                                  <p:stCondLst>
                                    <p:cond delay="0"/>
                                  </p:stCondLst>
                                  <p:childTnLst>
                                    <p:animMotion origin="layout" path="M 0.208 -0.296 L 0.208 -0.407 " pathEditMode="relative" rAng="0" ptsTypes="AA">
                                      <p:cBhvr>
                                        <p:cTn id="94" dur="200" fill="hold"/>
                                        <p:tgtEl>
                                          <p:spTgt spid="43"/>
                                        </p:tgtEl>
                                        <p:attrNameLst>
                                          <p:attrName>ppt_x</p:attrName>
                                          <p:attrName>ppt_y</p:attrName>
                                        </p:attrNameLst>
                                      </p:cBhvr>
                                      <p:rCtr x="0" y="-111"/>
                                    </p:animMotion>
                                  </p:childTnLst>
                                </p:cTn>
                              </p:par>
                            </p:childTnLst>
                          </p:cTn>
                        </p:par>
                        <p:par>
                          <p:cTn id="95" fill="hold">
                            <p:stCondLst>
                              <p:cond delay="200"/>
                            </p:stCondLst>
                            <p:childTnLst>
                              <p:par>
                                <p:cTn id="96" presetID="35" presetClass="path" presetSubtype="0" fill="hold" nodeType="afterEffect">
                                  <p:stCondLst>
                                    <p:cond delay="0"/>
                                  </p:stCondLst>
                                  <p:childTnLst>
                                    <p:animMotion origin="layout" path="M 0.208 -0.407 C 0.208 -0.592 0.000 -0.592 0.000 -0.407 " pathEditMode="relative" rAng="0" ptsTypes="AA">
                                      <p:cBhvr>
                                        <p:cTn id="97" dur="785" fill="hold"/>
                                        <p:tgtEl>
                                          <p:spTgt spid="43"/>
                                        </p:tgtEl>
                                        <p:attrNameLst>
                                          <p:attrName>ppt_x</p:attrName>
                                          <p:attrName>ppt_y</p:attrName>
                                        </p:attrNameLst>
                                      </p:cBhvr>
                                      <p:rCtr x="-208" y="0"/>
                                    </p:animMotion>
                                  </p:childTnLst>
                                </p:cTn>
                              </p:par>
                            </p:childTnLst>
                          </p:cTn>
                        </p:par>
                        <p:par>
                          <p:cTn id="98" fill="hold">
                            <p:stCondLst>
                              <p:cond delay="985"/>
                            </p:stCondLst>
                            <p:childTnLst>
                              <p:par>
                                <p:cTn id="99" presetID="42" presetClass="path" presetSubtype="0" fill="hold" nodeType="afterEffect">
                                  <p:stCondLst>
                                    <p:cond delay="0"/>
                                  </p:stCondLst>
                                  <p:childTnLst>
                                    <p:animMotion origin="layout" path="M 0.000 -0.407 L 0.000 0.000 " pathEditMode="relative" rAng="0" ptsTypes="AA">
                                      <p:cBhvr>
                                        <p:cTn id="100" dur="733" fill="hold"/>
                                        <p:tgtEl>
                                          <p:spTgt spid="43"/>
                                        </p:tgtEl>
                                        <p:attrNameLst>
                                          <p:attrName>ppt_x</p:attrName>
                                          <p:attrName>ppt_y</p:attrName>
                                        </p:attrNameLst>
                                      </p:cBhvr>
                                      <p:rCtr x="0" y="407"/>
                                    </p:animMotion>
                                  </p:childTnLst>
                                </p:cTn>
                              </p:par>
                            </p:childTnLst>
                          </p:cTn>
                        </p:par>
                        <p:par>
                          <p:cTn id="101" fill="hold">
                            <p:stCondLst>
                              <p:cond delay="1718"/>
                            </p:stCondLst>
                            <p:childTnLst>
                              <p:par>
                                <p:cTn id="102" presetID="1" presetClass="entr" presetSubtype="0" fill="hold" grpId="0" nodeType="afterEffect">
                                  <p:stCondLst>
                                    <p:cond delay="0"/>
                                  </p:stCondLst>
                                  <p:childTnLst>
                                    <p:set>
                                      <p:cBhvr>
                                        <p:cTn id="103" dur="1" fill="hold">
                                          <p:stCondLst>
                                            <p:cond delay="0"/>
                                          </p:stCondLst>
                                        </p:cTn>
                                        <p:tgtEl>
                                          <p:spTgt spid="2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childTnLst>
                                </p:cTn>
                              </p:par>
                            </p:childTnLst>
                          </p:cTn>
                        </p:par>
                        <p:par>
                          <p:cTn id="106" fill="hold">
                            <p:stCondLst>
                              <p:cond delay="1718"/>
                            </p:stCondLst>
                            <p:childTnLst>
                              <p:par>
                                <p:cTn id="107" presetID="1" presetClass="entr" presetSubtype="0" fill="hold" grpId="0" nodeType="afterEffect">
                                  <p:stCondLst>
                                    <p:cond delay="0"/>
                                  </p:stCondLst>
                                  <p:childTnLst>
                                    <p:set>
                                      <p:cBhvr>
                                        <p:cTn id="108" dur="1" fill="hold">
                                          <p:stCondLst>
                                            <p:cond delay="0"/>
                                          </p:stCondLst>
                                        </p:cTn>
                                        <p:tgtEl>
                                          <p:spTgt spid="2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0" nodeType="afterEffect">
                                  <p:stCondLst>
                                    <p:cond delay="0"/>
                                  </p:stCondLst>
                                  <p:childTnLst>
                                    <p:set>
                                      <p:cBhvr>
                                        <p:cTn id="123" dur="1" fill="hold">
                                          <p:stCondLst>
                                            <p:cond delay="0"/>
                                          </p:stCondLst>
                                        </p:cTn>
                                        <p:tgtEl>
                                          <p:spTgt spid="28"/>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29"/>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64" presetClass="path" presetSubtype="0" fill="hold" nodeType="clickEffect">
                                  <p:stCondLst>
                                    <p:cond delay="0"/>
                                  </p:stCondLst>
                                  <p:childTnLst>
                                    <p:animMotion origin="layout" path="M 0.208 -0.148 L 0.208 -0.333 " pathEditMode="relative" rAng="0" ptsTypes="AA">
                                      <p:cBhvr>
                                        <p:cTn id="131" dur="333" fill="hold"/>
                                        <p:tgtEl>
                                          <p:spTgt spid="44"/>
                                        </p:tgtEl>
                                        <p:attrNameLst>
                                          <p:attrName>ppt_x</p:attrName>
                                          <p:attrName>ppt_y</p:attrName>
                                        </p:attrNameLst>
                                      </p:cBhvr>
                                      <p:rCtr x="0" y="-185"/>
                                    </p:animMotion>
                                  </p:childTnLst>
                                </p:cTn>
                              </p:par>
                            </p:childTnLst>
                          </p:cTn>
                        </p:par>
                        <p:par>
                          <p:cTn id="132" fill="hold">
                            <p:stCondLst>
                              <p:cond delay="333"/>
                            </p:stCondLst>
                            <p:childTnLst>
                              <p:par>
                                <p:cTn id="133" presetID="35" presetClass="path" presetSubtype="0" fill="hold" nodeType="afterEffect">
                                  <p:stCondLst>
                                    <p:cond delay="0"/>
                                  </p:stCondLst>
                                  <p:childTnLst>
                                    <p:animMotion origin="layout" path="M 0.208 -0.333 C 0.208 -0.522 0.000 -0.522 0.000 -0.333 " pathEditMode="relative" rAng="0" ptsTypes="AA">
                                      <p:cBhvr>
                                        <p:cTn id="134" dur="785" fill="hold"/>
                                        <p:tgtEl>
                                          <p:spTgt spid="44"/>
                                        </p:tgtEl>
                                        <p:attrNameLst>
                                          <p:attrName>ppt_x</p:attrName>
                                          <p:attrName>ppt_y</p:attrName>
                                        </p:attrNameLst>
                                      </p:cBhvr>
                                      <p:rCtr x="-208" y="0"/>
                                    </p:animMotion>
                                  </p:childTnLst>
                                </p:cTn>
                              </p:par>
                            </p:childTnLst>
                          </p:cTn>
                        </p:par>
                        <p:par>
                          <p:cTn id="135" fill="hold">
                            <p:stCondLst>
                              <p:cond delay="1118"/>
                            </p:stCondLst>
                            <p:childTnLst>
                              <p:par>
                                <p:cTn id="136" presetID="42" presetClass="path" presetSubtype="0" fill="hold" nodeType="afterEffect">
                                  <p:stCondLst>
                                    <p:cond delay="0"/>
                                  </p:stCondLst>
                                  <p:childTnLst>
                                    <p:animMotion origin="layout" path="M 0.000 -0.333 L 0.000 -0.074 " pathEditMode="relative" rAng="0" ptsTypes="AA">
                                      <p:cBhvr>
                                        <p:cTn id="137" dur="466" fill="hold"/>
                                        <p:tgtEl>
                                          <p:spTgt spid="44"/>
                                        </p:tgtEl>
                                        <p:attrNameLst>
                                          <p:attrName>ppt_x</p:attrName>
                                          <p:attrName>ppt_y</p:attrName>
                                        </p:attrNameLst>
                                      </p:cBhvr>
                                      <p:rCtr x="0" y="259"/>
                                    </p:animMotion>
                                  </p:childTnLst>
                                </p:cTn>
                              </p:par>
                            </p:childTnLst>
                          </p:cTn>
                        </p:par>
                        <p:par>
                          <p:cTn id="138" fill="hold">
                            <p:stCondLst>
                              <p:cond delay="1584"/>
                            </p:stCondLst>
                            <p:childTnLst>
                              <p:par>
                                <p:cTn id="139" presetID="1" presetClass="entr" presetSubtype="0" fill="hold" grpId="0" nodeType="afterEffect">
                                  <p:stCondLst>
                                    <p:cond delay="0"/>
                                  </p:stCondLst>
                                  <p:childTnLst>
                                    <p:set>
                                      <p:cBhvr>
                                        <p:cTn id="140" dur="1" fill="hold">
                                          <p:stCondLst>
                                            <p:cond delay="0"/>
                                          </p:stCondLst>
                                        </p:cTn>
                                        <p:tgtEl>
                                          <p:spTgt spid="3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1"/>
                                        </p:tgtEl>
                                        <p:attrNameLst>
                                          <p:attrName>style.visibility</p:attrName>
                                        </p:attrNameLst>
                                      </p:cBhvr>
                                      <p:to>
                                        <p:strVal val="visible"/>
                                      </p:to>
                                    </p:set>
                                  </p:childTnLst>
                                </p:cTn>
                              </p:par>
                            </p:childTnLst>
                          </p:cTn>
                        </p:par>
                        <p:par>
                          <p:cTn id="143" fill="hold">
                            <p:stCondLst>
                              <p:cond delay="1584"/>
                            </p:stCondLst>
                            <p:childTnLst>
                              <p:par>
                                <p:cTn id="144" presetID="1" presetClass="entr" presetSubtype="0" fill="hold" grpId="0" nodeType="afterEffect">
                                  <p:stCondLst>
                                    <p:cond delay="0"/>
                                  </p:stCondLst>
                                  <p:childTnLst>
                                    <p:set>
                                      <p:cBhvr>
                                        <p:cTn id="145" dur="1" fill="hold">
                                          <p:stCondLst>
                                            <p:cond delay="0"/>
                                          </p:stCondLst>
                                        </p:cTn>
                                        <p:tgtEl>
                                          <p:spTgt spid="32"/>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33"/>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nodeType="clickEffect">
                                  <p:stCondLst>
                                    <p:cond delay="0"/>
                                  </p:stCondLst>
                                  <p:childTnLst>
                                    <p:set>
                                      <p:cBhvr>
                                        <p:cTn id="153" dur="1" fill="hold">
                                          <p:stCondLst>
                                            <p:cond delay="0"/>
                                          </p:stCondLst>
                                        </p:cTn>
                                        <p:tgtEl>
                                          <p:spTgt spid="45"/>
                                        </p:tgtEl>
                                        <p:attrNameLst>
                                          <p:attrName>style.visibility</p:attrName>
                                        </p:attrNameLst>
                                      </p:cBhvr>
                                      <p:to>
                                        <p:strVal val="hidden"/>
                                      </p:to>
                                    </p:set>
                                  </p:childTnLst>
                                </p:cTn>
                              </p:par>
                              <p:par>
                                <p:cTn id="154" presetID="1" presetClass="entr" presetSubtype="0" fill="hold" grpId="0" nodeType="withEffect">
                                  <p:stCondLst>
                                    <p:cond delay="0"/>
                                  </p:stCondLst>
                                  <p:childTnLst>
                                    <p:set>
                                      <p:cBhvr>
                                        <p:cTn id="155" dur="1" fill="hold">
                                          <p:stCondLst>
                                            <p:cond delay="0"/>
                                          </p:stCondLst>
                                        </p:cTn>
                                        <p:tgtEl>
                                          <p:spTgt spid="34"/>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35"/>
                                        </p:tgtEl>
                                        <p:attrNameLst>
                                          <p:attrName>style.visibility</p:attrName>
                                        </p:attrNameLst>
                                      </p:cBhvr>
                                      <p:to>
                                        <p:strVal val="visible"/>
                                      </p:to>
                                    </p:set>
                                  </p:childTnLst>
                                </p:cTn>
                              </p:par>
                            </p:childTnLst>
                          </p:cTn>
                        </p:par>
                        <p:par>
                          <p:cTn id="158" fill="hold">
                            <p:stCondLst>
                              <p:cond delay="0"/>
                            </p:stCondLst>
                            <p:childTnLst>
                              <p:par>
                                <p:cTn id="159" presetID="1" presetClass="entr" presetSubtype="0" fill="hold" grpId="0" nodeType="afterEffect">
                                  <p:stCondLst>
                                    <p:cond delay="0"/>
                                  </p:stCondLst>
                                  <p:childTnLst>
                                    <p:set>
                                      <p:cBhvr>
                                        <p:cTn id="16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5" name="Text Box 3"/>
          <p:cNvSpPr txBox="1">
            <a:spLocks noChangeArrowheads="1"/>
          </p:cNvSpPr>
          <p:nvPr/>
        </p:nvSpPr>
        <p:spPr bwMode="auto">
          <a:xfrm>
            <a:off x="342900" y="1193800"/>
            <a:ext cx="8440738" cy="4169603"/>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private:</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Buffer data structure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In the stack-based buffer model, the characters are stored in two</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stacks.  Characters before the cursor are stored in a stack named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"before"; characters after the cursor are stored in a stack named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"after".  In each case, the characters closest to the cursor are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closer to the top of the stack.  The advantage of this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representation is that insertion and deletion at the current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cursor position occurs in constant time.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lvl="0">
              <a:lnSpc>
                <a:spcPct val="90000"/>
              </a:lnSpc>
              <a:defRPr/>
            </a:pPr>
            <a:r>
              <a:rPr lang="en-US" dirty="0">
                <a:latin typeface="Courier New" charset="0"/>
              </a:rPr>
              <a:t>#include "</a:t>
            </a:r>
            <a:r>
              <a:rPr lang="en-US" dirty="0" err="1">
                <a:latin typeface="Courier New" charset="0"/>
              </a:rPr>
              <a:t>charstack.h</a:t>
            </a:r>
            <a:r>
              <a:rPr lang="en-US" dirty="0">
                <a:latin typeface="Courier New" charset="0"/>
              </a:rPr>
              <a:t>"</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Instance variables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CharStack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before;    </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Stack of characters before the cursor */</a:t>
            </a: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CharStack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after;     </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Stack of characters after the cursor  */</a:t>
            </a: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p:txBody>
      </p:sp>
      <p:sp>
        <p:nvSpPr>
          <p:cNvPr id="99635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96358"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Private Data for Stack-Based Buffer</a:t>
            </a:r>
          </a:p>
        </p:txBody>
      </p:sp>
    </p:spTree>
    <p:extLst>
      <p:ext uri="{BB962C8B-B14F-4D97-AF65-F5344CB8AC3E}">
        <p14:creationId xmlns:p14="http://schemas.microsoft.com/office/powerpoint/2010/main" val="78162161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98403" name="Text Box 3"/>
          <p:cNvSpPr txBox="1">
            <a:spLocks noChangeArrowheads="1"/>
          </p:cNvSpPr>
          <p:nvPr/>
        </p:nvSpPr>
        <p:spPr bwMode="auto">
          <a:xfrm>
            <a:off x="342900" y="1193800"/>
            <a:ext cx="8440738" cy="5123454"/>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File: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buffer.cpp</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(stack version)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This file implements the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EditorBuffer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class using a pair of</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stacks to represent the buffer.  The characters before the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cursor are stored in the before stack, and the characters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after the cursor are stored in the after stack.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#include &lt;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iostream</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#include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buffer.h</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using namespace std;</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EditorBuffer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constructor/destructor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In this representation, the implementation of the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CharStack</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class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automatically takes care of allocation and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deallocation</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EditorBuffer::EditorBuffer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Empty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EditorBuffer::~EditorBuffer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Empty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998404"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98405"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98406"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Stack-Based Buffer Implementation</a:t>
            </a:r>
          </a:p>
        </p:txBody>
      </p:sp>
      <p:sp>
        <p:nvSpPr>
          <p:cNvPr id="998407"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66764089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1000451" name="Text Box 3"/>
          <p:cNvSpPr txBox="1">
            <a:spLocks noChangeArrowheads="1"/>
          </p:cNvSpPr>
          <p:nvPr/>
        </p:nvSpPr>
        <p:spPr bwMode="auto">
          <a:xfrm>
            <a:off x="350838" y="1219200"/>
            <a:ext cx="8440737" cy="531735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stackbuf.cpp</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implements the </a:t>
            </a:r>
            <a:r>
              <a:rPr lang="en-US" dirty="0" err="1">
                <a:solidFill>
                  <a:srgbClr val="0000FF"/>
                </a:solidFill>
                <a:latin typeface="Courier New" charset="0"/>
              </a:rPr>
              <a:t>EditorBuffer</a:t>
            </a:r>
            <a:r>
              <a:rPr lang="en-US" dirty="0">
                <a:solidFill>
                  <a:srgbClr val="0000FF"/>
                </a:solidFill>
                <a:latin typeface="Courier New" charset="0"/>
              </a:rPr>
              <a:t> class using a pair of</a:t>
            </a:r>
          </a:p>
          <a:p>
            <a:pPr>
              <a:lnSpc>
                <a:spcPct val="90000"/>
              </a:lnSpc>
            </a:pPr>
            <a:r>
              <a:rPr lang="en-US" dirty="0">
                <a:solidFill>
                  <a:srgbClr val="0000FF"/>
                </a:solidFill>
                <a:latin typeface="Courier New" charset="0"/>
              </a:rPr>
              <a:t> * stacks to represent the buffer.  The characters before the</a:t>
            </a:r>
          </a:p>
          <a:p>
            <a:pPr>
              <a:lnSpc>
                <a:spcPct val="90000"/>
              </a:lnSpc>
            </a:pPr>
            <a:r>
              <a:rPr lang="en-US" dirty="0">
                <a:solidFill>
                  <a:srgbClr val="0000FF"/>
                </a:solidFill>
                <a:latin typeface="Courier New" charset="0"/>
              </a:rPr>
              <a:t> * cursor are stored in the before stack, and the characters</a:t>
            </a:r>
          </a:p>
          <a:p>
            <a:pPr>
              <a:lnSpc>
                <a:spcPct val="90000"/>
              </a:lnSpc>
            </a:pPr>
            <a:r>
              <a:rPr lang="en-US" dirty="0">
                <a:solidFill>
                  <a:srgbClr val="0000FF"/>
                </a:solidFill>
                <a:latin typeface="Courier New" charset="0"/>
              </a:rPr>
              <a:t> * after the cursor are stored in the after stack.</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#include &lt;</a:t>
            </a:r>
            <a:r>
              <a:rPr lang="en-US" dirty="0" err="1">
                <a:solidFill>
                  <a:srgbClr val="000000"/>
                </a:solidFill>
                <a:latin typeface="Courier New" charset="0"/>
              </a:rPr>
              <a:t>iostream</a:t>
            </a:r>
            <a:r>
              <a:rPr lang="en-US" dirty="0">
                <a:solidFill>
                  <a:srgbClr val="000000"/>
                </a:solidFill>
                <a:latin typeface="Courier New" charset="0"/>
              </a:rPr>
              <a:t>&gt;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buffer.h</a:t>
            </a:r>
            <a:r>
              <a:rPr lang="en-US" dirty="0">
                <a:solidFill>
                  <a:srgbClr val="000000"/>
                </a:solidFill>
                <a:latin typeface="Courier New" charset="0"/>
              </a:rPr>
              <a:t>"</a:t>
            </a:r>
          </a:p>
          <a:p>
            <a:pPr>
              <a:lnSpc>
                <a:spcPct val="90000"/>
              </a:lnSpc>
            </a:pPr>
            <a:r>
              <a:rPr lang="en-US" dirty="0">
                <a:solidFill>
                  <a:srgbClr val="000000"/>
                </a:solidFill>
                <a:latin typeface="Courier New" charset="0"/>
              </a:rPr>
              <a:t>using namespace std;</a:t>
            </a:r>
          </a:p>
          <a:p>
            <a:pPr>
              <a:lnSpc>
                <a:spcPct val="90000"/>
              </a:lnSpc>
            </a:pPr>
            <a:endParaRPr lang="en-US" sz="900"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EditorBuffer</a:t>
            </a:r>
            <a:r>
              <a:rPr lang="en-US" dirty="0">
                <a:solidFill>
                  <a:srgbClr val="0000FF"/>
                </a:solidFill>
                <a:latin typeface="Courier New" charset="0"/>
              </a:rPr>
              <a:t> constructor/destructor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In this representation, the implementation of the </a:t>
            </a:r>
            <a:r>
              <a:rPr lang="en-US" dirty="0" err="1">
                <a:solidFill>
                  <a:srgbClr val="0000FF"/>
                </a:solidFill>
                <a:latin typeface="Courier New" charset="0"/>
              </a:rPr>
              <a:t>CharStack</a:t>
            </a:r>
            <a:r>
              <a:rPr lang="en-US" dirty="0">
                <a:solidFill>
                  <a:srgbClr val="0000FF"/>
                </a:solidFill>
                <a:latin typeface="Courier New" charset="0"/>
              </a:rPr>
              <a:t> class</a:t>
            </a:r>
          </a:p>
          <a:p>
            <a:pPr>
              <a:lnSpc>
                <a:spcPct val="90000"/>
              </a:lnSpc>
            </a:pPr>
            <a:r>
              <a:rPr lang="en-US" dirty="0">
                <a:solidFill>
                  <a:srgbClr val="0000FF"/>
                </a:solidFill>
                <a:latin typeface="Courier New" charset="0"/>
              </a:rPr>
              <a:t> * automatically takes care of allocation and </a:t>
            </a:r>
            <a:r>
              <a:rPr lang="en-US" dirty="0" err="1">
                <a:solidFill>
                  <a:srgbClr val="0000FF"/>
                </a:solidFill>
                <a:latin typeface="Courier New" charset="0"/>
              </a:rPr>
              <a:t>deallocation</a:t>
            </a:r>
            <a:r>
              <a:rPr lang="en-US" dirty="0">
                <a:solidFill>
                  <a:srgbClr val="0000FF"/>
                </a:solidFill>
                <a:latin typeface="Courier New" charset="0"/>
              </a:rPr>
              <a:t>.</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p>
          <a:p>
            <a:pPr>
              <a:lnSpc>
                <a:spcPct val="90000"/>
              </a:lnSpc>
            </a:pPr>
            <a:r>
              <a:rPr lang="en-US" dirty="0">
                <a:solidFill>
                  <a:srgbClr val="000000"/>
                </a:solidFill>
                <a:latin typeface="Courier New" charset="0"/>
              </a:rPr>
              <a:t>   /* Empty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p>
          <a:p>
            <a:pPr>
              <a:lnSpc>
                <a:spcPct val="90000"/>
              </a:lnSpc>
            </a:pPr>
            <a:r>
              <a:rPr lang="en-US" dirty="0">
                <a:solidFill>
                  <a:srgbClr val="000000"/>
                </a:solidFill>
                <a:latin typeface="Courier New" charset="0"/>
              </a:rPr>
              <a:t>   /* Empty */</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492751"/>
            <a:chOff x="240" y="720"/>
            <a:chExt cx="5280" cy="3460"/>
          </a:xfrm>
        </p:grpSpPr>
        <p:sp>
          <p:nvSpPr>
            <p:cNvPr id="100045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0454" name="Text Box 6"/>
            <p:cNvSpPr txBox="1">
              <a:spLocks noChangeArrowheads="1"/>
            </p:cNvSpPr>
            <p:nvPr/>
          </p:nvSpPr>
          <p:spPr bwMode="auto">
            <a:xfrm>
              <a:off x="251" y="752"/>
              <a:ext cx="5261" cy="342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moveCursor</a:t>
              </a:r>
              <a:r>
                <a:rPr lang="en-US" dirty="0">
                  <a:solidFill>
                    <a:srgbClr val="0000FF"/>
                  </a:solidFill>
                  <a:latin typeface="Courier New" charset="0"/>
                </a:rPr>
                <a:t> methods</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methods use push and pop to transfer values between the two stacks.</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a:t>
              </a:r>
              <a:r>
                <a:rPr lang="en-US" dirty="0" err="1">
                  <a:solidFill>
                    <a:srgbClr val="000000"/>
                  </a:solidFill>
                  <a:latin typeface="Courier New" charset="0"/>
                </a:rPr>
                <a:t>after.isEmpty</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before.push(after.pop</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a:t>
              </a:r>
              <a:r>
                <a:rPr lang="en-US" dirty="0" err="1">
                  <a:solidFill>
                    <a:srgbClr val="000000"/>
                  </a:solidFill>
                  <a:latin typeface="Courier New" charset="0"/>
                </a:rPr>
                <a:t>before.isEmpty</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after.push(before.pop</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p>
            <a:p>
              <a:pPr>
                <a:lnSpc>
                  <a:spcPct val="90000"/>
                </a:lnSpc>
              </a:pPr>
              <a:r>
                <a:rPr lang="en-US" dirty="0">
                  <a:solidFill>
                    <a:srgbClr val="000000"/>
                  </a:solidFill>
                  <a:latin typeface="Courier New" charset="0"/>
                </a:rPr>
                <a:t>   while (!</a:t>
              </a:r>
              <a:r>
                <a:rPr lang="en-US" dirty="0" err="1">
                  <a:solidFill>
                    <a:srgbClr val="000000"/>
                  </a:solidFill>
                  <a:latin typeface="Courier New" charset="0"/>
                </a:rPr>
                <a:t>before.isEmpty</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after.push(before.pop</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p>
            <a:p>
              <a:pPr>
                <a:lnSpc>
                  <a:spcPct val="90000"/>
                </a:lnSpc>
              </a:pPr>
              <a:r>
                <a:rPr lang="en-US" dirty="0">
                  <a:solidFill>
                    <a:srgbClr val="000000"/>
                  </a:solidFill>
                  <a:latin typeface="Courier New" charset="0"/>
                </a:rPr>
                <a:t>   while (!</a:t>
              </a:r>
              <a:r>
                <a:rPr lang="en-US" dirty="0" err="1">
                  <a:solidFill>
                    <a:srgbClr val="000000"/>
                  </a:solidFill>
                  <a:latin typeface="Courier New" charset="0"/>
                </a:rPr>
                <a:t>after.isEmpty</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before.push(after.pop</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p:txBody>
        </p:sp>
      </p:grpSp>
      <p:sp>
        <p:nvSpPr>
          <p:cNvPr id="100045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045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045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Stack-Based Buffer Implementation</a:t>
            </a:r>
          </a:p>
        </p:txBody>
      </p:sp>
      <p:sp>
        <p:nvSpPr>
          <p:cNvPr id="100045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1000451"/>
                                        </p:tgtEl>
                                        <p:attrNameLst>
                                          <p:attrName>ppt_x</p:attrName>
                                        </p:attrNameLst>
                                      </p:cBhvr>
                                      <p:tavLst>
                                        <p:tav tm="0">
                                          <p:val>
                                            <p:strVal val="ppt_x"/>
                                          </p:val>
                                        </p:tav>
                                        <p:tav tm="100000">
                                          <p:val>
                                            <p:strVal val="ppt_x"/>
                                          </p:val>
                                        </p:tav>
                                      </p:tavLst>
                                    </p:anim>
                                    <p:anim calcmode="lin" valueType="num">
                                      <p:cBhvr additive="base">
                                        <p:cTn id="7" dur="1000"/>
                                        <p:tgtEl>
                                          <p:spTgt spid="1000451"/>
                                        </p:tgtEl>
                                        <p:attrNameLst>
                                          <p:attrName>ppt_y</p:attrName>
                                        </p:attrNameLst>
                                      </p:cBhvr>
                                      <p:tavLst>
                                        <p:tav tm="0">
                                          <p:val>
                                            <p:strVal val="ppt_y"/>
                                          </p:val>
                                        </p:tav>
                                        <p:tav tm="100000">
                                          <p:val>
                                            <p:strVal val="0-ppt_h/2"/>
                                          </p:val>
                                        </p:tav>
                                      </p:tavLst>
                                    </p:anim>
                                    <p:set>
                                      <p:cBhvr>
                                        <p:cTn id="8" dur="1" fill="hold">
                                          <p:stCondLst>
                                            <p:cond delay="999"/>
                                          </p:stCondLst>
                                        </p:cTn>
                                        <p:tgtEl>
                                          <p:spTgt spid="100045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04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1002499" name="Text Box 3"/>
          <p:cNvSpPr txBox="1">
            <a:spLocks noChangeArrowheads="1"/>
          </p:cNvSpPr>
          <p:nvPr/>
        </p:nvSpPr>
        <p:spPr bwMode="auto">
          <a:xfrm>
            <a:off x="373063" y="1193800"/>
            <a:ext cx="8440737" cy="54420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moveCursor</a:t>
            </a:r>
            <a:r>
              <a:rPr lang="en-US" dirty="0">
                <a:solidFill>
                  <a:srgbClr val="0000FF"/>
                </a:solidFill>
                <a:latin typeface="Courier New" charset="0"/>
              </a:rPr>
              <a:t> methods</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methods use push and pop to transfer values between the two stacks.</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a:t>
            </a:r>
            <a:r>
              <a:rPr lang="en-US" dirty="0" err="1">
                <a:solidFill>
                  <a:srgbClr val="000000"/>
                </a:solidFill>
                <a:latin typeface="Courier New" charset="0"/>
              </a:rPr>
              <a:t>after.isEmpty</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before.push(after.pop</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a:t>
            </a:r>
            <a:r>
              <a:rPr lang="en-US" dirty="0" err="1">
                <a:solidFill>
                  <a:srgbClr val="000000"/>
                </a:solidFill>
                <a:latin typeface="Courier New" charset="0"/>
              </a:rPr>
              <a:t>before.isEmpty</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after.push(before.pop</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p>
          <a:p>
            <a:pPr>
              <a:lnSpc>
                <a:spcPct val="90000"/>
              </a:lnSpc>
            </a:pPr>
            <a:r>
              <a:rPr lang="en-US" dirty="0">
                <a:solidFill>
                  <a:srgbClr val="000000"/>
                </a:solidFill>
                <a:latin typeface="Courier New" charset="0"/>
              </a:rPr>
              <a:t>   while (!</a:t>
            </a:r>
            <a:r>
              <a:rPr lang="en-US" dirty="0" err="1">
                <a:solidFill>
                  <a:srgbClr val="000000"/>
                </a:solidFill>
                <a:latin typeface="Courier New" charset="0"/>
              </a:rPr>
              <a:t>before.isEmpty</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after.push(before.pop</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p>
          <a:p>
            <a:pPr>
              <a:lnSpc>
                <a:spcPct val="90000"/>
              </a:lnSpc>
            </a:pPr>
            <a:r>
              <a:rPr lang="en-US" dirty="0">
                <a:solidFill>
                  <a:srgbClr val="000000"/>
                </a:solidFill>
                <a:latin typeface="Courier New" charset="0"/>
              </a:rPr>
              <a:t>   while (!</a:t>
            </a:r>
            <a:r>
              <a:rPr lang="en-US" dirty="0" err="1">
                <a:solidFill>
                  <a:srgbClr val="000000"/>
                </a:solidFill>
                <a:latin typeface="Courier New" charset="0"/>
              </a:rPr>
              <a:t>after.isEmpty</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before.push(after.pop</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402263"/>
            <a:chOff x="224" y="720"/>
            <a:chExt cx="5351" cy="3403"/>
          </a:xfrm>
        </p:grpSpPr>
        <p:sp>
          <p:nvSpPr>
            <p:cNvPr id="1002501" name="Rectangle 5"/>
            <p:cNvSpPr>
              <a:spLocks noChangeArrowheads="1"/>
            </p:cNvSpPr>
            <p:nvPr/>
          </p:nvSpPr>
          <p:spPr bwMode="auto">
            <a:xfrm>
              <a:off x="224" y="720"/>
              <a:ext cx="5351" cy="3403"/>
            </a:xfrm>
            <a:prstGeom prst="rect">
              <a:avLst/>
            </a:prstGeom>
            <a:solidFill>
              <a:schemeClr val="bg1"/>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2502" name="Text Box 6"/>
            <p:cNvSpPr txBox="1">
              <a:spLocks noChangeArrowheads="1"/>
            </p:cNvSpPr>
            <p:nvPr/>
          </p:nvSpPr>
          <p:spPr bwMode="auto">
            <a:xfrm>
              <a:off x="235" y="752"/>
              <a:ext cx="5332" cy="213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insertCharacter</a:t>
              </a:r>
              <a:r>
                <a:rPr lang="en-US" dirty="0">
                  <a:solidFill>
                    <a:srgbClr val="0000FF"/>
                  </a:solidFill>
                  <a:latin typeface="Courier New" charset="0"/>
                </a:rPr>
                <a:t> and </a:t>
              </a:r>
              <a:r>
                <a:rPr lang="en-US" dirty="0" err="1">
                  <a:solidFill>
                    <a:srgbClr val="0000FF"/>
                  </a:solidFill>
                  <a:latin typeface="Courier New" charset="0"/>
                </a:rPr>
                <a:t>deleteCharacter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Each of the functions that inserts or deletes characters</a:t>
              </a:r>
            </a:p>
            <a:p>
              <a:pPr>
                <a:lnSpc>
                  <a:spcPct val="90000"/>
                </a:lnSpc>
              </a:pPr>
              <a:r>
                <a:rPr lang="en-US" dirty="0">
                  <a:solidFill>
                    <a:srgbClr val="0000FF"/>
                  </a:solidFill>
                  <a:latin typeface="Courier New" charset="0"/>
                </a:rPr>
                <a:t> * can do so with a single push or pop operation.</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EditorBuffer::insertCharacter(char</a:t>
              </a:r>
              <a:r>
                <a:rPr lang="en-US" dirty="0">
                  <a:solidFill>
                    <a:srgbClr val="000000"/>
                  </a:solidFill>
                  <a:latin typeface="Courier New" charset="0"/>
                </a:rPr>
                <a:t> </a:t>
              </a:r>
              <a:r>
                <a:rPr lang="en-US" dirty="0" err="1">
                  <a:solidFill>
                    <a:srgbClr val="000000"/>
                  </a:solidFill>
                  <a:latin typeface="Courier New" charset="0"/>
                </a:rPr>
                <a:t>ch</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before.push(ch</a:t>
              </a:r>
              <a:r>
                <a:rPr lang="en-US" dirty="0">
                  <a:solidFill>
                    <a:srgbClr val="000000"/>
                  </a:solidFill>
                  <a:latin typeface="Courier New" charset="0"/>
                </a:rPr>
                <a:t>);</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EditorBuffer::deleteCharacter</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a:t>
              </a:r>
              <a:r>
                <a:rPr lang="en-US" dirty="0" err="1">
                  <a:solidFill>
                    <a:srgbClr val="000000"/>
                  </a:solidFill>
                  <a:latin typeface="Courier New" charset="0"/>
                </a:rPr>
                <a:t>after.isEmpty</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after.pop</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p:txBody>
        </p:sp>
      </p:grpSp>
      <p:sp>
        <p:nvSpPr>
          <p:cNvPr id="100250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250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1002505"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Stack-Based Buffer Implementation</a:t>
            </a:r>
          </a:p>
        </p:txBody>
      </p:sp>
      <p:sp>
        <p:nvSpPr>
          <p:cNvPr id="100250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1002499"/>
                                        </p:tgtEl>
                                        <p:attrNameLst>
                                          <p:attrName>ppt_x</p:attrName>
                                        </p:attrNameLst>
                                      </p:cBhvr>
                                      <p:tavLst>
                                        <p:tav tm="0">
                                          <p:val>
                                            <p:strVal val="ppt_x"/>
                                          </p:val>
                                        </p:tav>
                                        <p:tav tm="100000">
                                          <p:val>
                                            <p:strVal val="ppt_x"/>
                                          </p:val>
                                        </p:tav>
                                      </p:tavLst>
                                    </p:anim>
                                    <p:anim calcmode="lin" valueType="num">
                                      <p:cBhvr additive="base">
                                        <p:cTn id="7" dur="1000"/>
                                        <p:tgtEl>
                                          <p:spTgt spid="1002499"/>
                                        </p:tgtEl>
                                        <p:attrNameLst>
                                          <p:attrName>ppt_y</p:attrName>
                                        </p:attrNameLst>
                                      </p:cBhvr>
                                      <p:tavLst>
                                        <p:tav tm="0">
                                          <p:val>
                                            <p:strVal val="ppt_y"/>
                                          </p:val>
                                        </p:tav>
                                        <p:tav tm="100000">
                                          <p:val>
                                            <p:strVal val="0-ppt_h/2"/>
                                          </p:val>
                                        </p:tav>
                                      </p:tavLst>
                                    </p:anim>
                                    <p:set>
                                      <p:cBhvr>
                                        <p:cTn id="8" dur="1" fill="hold">
                                          <p:stCondLst>
                                            <p:cond delay="999"/>
                                          </p:stCondLst>
                                        </p:cTn>
                                        <p:tgtEl>
                                          <p:spTgt spid="100249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49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Array Model</a:t>
            </a:r>
            <a:endParaRPr lang="en-US" sz="4000" dirty="0">
              <a:solidFill>
                <a:schemeClr val="tx1"/>
              </a:solidFill>
            </a:endParaRPr>
          </a:p>
        </p:txBody>
      </p:sp>
      <p:sp>
        <p:nvSpPr>
          <p:cNvPr id="14" name="Rectangle 8"/>
          <p:cNvSpPr>
            <a:spLocks noChangeArrowheads="1"/>
          </p:cNvSpPr>
          <p:nvPr/>
        </p:nvSpPr>
        <p:spPr bwMode="auto">
          <a:xfrm>
            <a:off x="482600" y="1231900"/>
            <a:ext cx="8164513" cy="516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Conceptually, the simplest strategy for representing the editor buffer is to use an array for the individual characters.</a:t>
            </a:r>
          </a:p>
          <a:p>
            <a:pPr marL="342900" indent="-342900">
              <a:lnSpc>
                <a:spcPct val="85000"/>
              </a:lnSpc>
              <a:spcAft>
                <a:spcPct val="50000"/>
              </a:spcAft>
              <a:buFontTx/>
              <a:buChar char="•"/>
            </a:pPr>
            <a:r>
              <a:rPr lang="en-US" altLang="zh-CN" sz="2400" b="0" dirty="0">
                <a:solidFill>
                  <a:srgbClr val="000000"/>
                </a:solidFill>
              </a:rPr>
              <a:t>To ensure that the buffer can contain an arbitrary amount of text, it is important to allocate the array storage </a:t>
            </a:r>
            <a:r>
              <a:rPr lang="en-US" altLang="zh-CN" sz="2400" b="0" dirty="0">
                <a:solidFill>
                  <a:srgbClr val="FF0000"/>
                </a:solidFill>
              </a:rPr>
              <a:t>dynamically</a:t>
            </a:r>
            <a:r>
              <a:rPr lang="en-US" altLang="zh-CN" sz="2400" b="0" dirty="0">
                <a:solidFill>
                  <a:srgbClr val="000000"/>
                </a:solidFill>
              </a:rPr>
              <a:t> and to expand the array whenever the buffer runs out of space.</a:t>
            </a:r>
          </a:p>
          <a:p>
            <a:pPr marL="342900" indent="-342900">
              <a:lnSpc>
                <a:spcPct val="85000"/>
              </a:lnSpc>
              <a:spcAft>
                <a:spcPct val="50000"/>
              </a:spcAft>
              <a:buFontTx/>
              <a:buChar char="•"/>
            </a:pPr>
            <a:r>
              <a:rPr lang="en-US" altLang="zh-CN" sz="2400" b="0" dirty="0">
                <a:solidFill>
                  <a:srgbClr val="000000"/>
                </a:solidFill>
              </a:rPr>
              <a:t>The array used to hold the characters will contain elements that are allocated but not yet in use, which makes it necessary to distinguish the </a:t>
            </a:r>
            <a:r>
              <a:rPr lang="en-US" altLang="zh-CN" sz="2400" i="1" dirty="0">
                <a:solidFill>
                  <a:srgbClr val="FF0000"/>
                </a:solidFill>
              </a:rPr>
              <a:t>allocated size</a:t>
            </a:r>
            <a:r>
              <a:rPr lang="en-US" altLang="zh-CN" sz="2400" b="0" dirty="0">
                <a:solidFill>
                  <a:srgbClr val="000000"/>
                </a:solidFill>
              </a:rPr>
              <a:t> (</a:t>
            </a:r>
            <a:r>
              <a:rPr lang="en-US" altLang="zh-CN" sz="2400" i="1" dirty="0">
                <a:solidFill>
                  <a:srgbClr val="FF0000"/>
                </a:solidFill>
              </a:rPr>
              <a:t>capacity</a:t>
            </a:r>
            <a:r>
              <a:rPr lang="en-US" altLang="zh-CN" sz="2400" b="0" dirty="0">
                <a:solidFill>
                  <a:srgbClr val="000000"/>
                </a:solidFill>
              </a:rPr>
              <a:t>) of the array from its </a:t>
            </a:r>
            <a:r>
              <a:rPr lang="en-US" altLang="zh-CN" sz="2400" i="1" dirty="0">
                <a:solidFill>
                  <a:srgbClr val="FF0000"/>
                </a:solidFill>
              </a:rPr>
              <a:t>effective size</a:t>
            </a:r>
            <a:r>
              <a:rPr lang="en-US" altLang="zh-CN" sz="2400" b="0" dirty="0">
                <a:solidFill>
                  <a:srgbClr val="000000"/>
                </a:solidFill>
              </a:rPr>
              <a:t> (</a:t>
            </a:r>
            <a:r>
              <a:rPr lang="en-US" altLang="zh-CN" sz="2400" i="1" dirty="0">
                <a:solidFill>
                  <a:srgbClr val="FF0000"/>
                </a:solidFill>
              </a:rPr>
              <a:t>count</a:t>
            </a:r>
            <a:r>
              <a:rPr lang="en-US" altLang="zh-CN" sz="2400" b="0" dirty="0">
                <a:solidFill>
                  <a:srgbClr val="000000"/>
                </a:solidFill>
              </a:rPr>
              <a:t>).</a:t>
            </a:r>
          </a:p>
          <a:p>
            <a:pPr marL="342900" indent="-342900">
              <a:lnSpc>
                <a:spcPct val="85000"/>
              </a:lnSpc>
              <a:spcAft>
                <a:spcPct val="50000"/>
              </a:spcAft>
              <a:buFontTx/>
              <a:buChar char="•"/>
            </a:pPr>
            <a:r>
              <a:rPr lang="en-US" altLang="zh-CN" sz="2400" b="0" dirty="0">
                <a:solidFill>
                  <a:srgbClr val="000000"/>
                </a:solidFill>
              </a:rPr>
              <a:t>In addition to the size and capacity information, the data structure for the editor buffer must contain an additional integer variable that indicates </a:t>
            </a:r>
            <a:r>
              <a:rPr lang="en-US" altLang="zh-CN" sz="2400" b="0" dirty="0">
                <a:solidFill>
                  <a:srgbClr val="FF0000"/>
                </a:solidFill>
              </a:rPr>
              <a:t>the current position of the cursor</a:t>
            </a:r>
            <a:r>
              <a:rPr lang="en-US" altLang="zh-CN" sz="2400" b="0" dirty="0">
                <a:solidFill>
                  <a:srgbClr val="000000"/>
                </a:solidFill>
              </a:rPr>
              <a:t>.  This variable can take on values ranging from 0 up to and including the length of the buffer.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Array Editor Simulation</a:t>
            </a:r>
          </a:p>
        </p:txBody>
      </p:sp>
      <p:sp>
        <p:nvSpPr>
          <p:cNvPr id="8" name="Rectangle 3"/>
          <p:cNvSpPr>
            <a:spLocks noChangeArrowheads="1"/>
          </p:cNvSpPr>
          <p:nvPr/>
        </p:nvSpPr>
        <p:spPr bwMode="auto">
          <a:xfrm>
            <a:off x="4699000" y="4902200"/>
            <a:ext cx="508000" cy="508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 name="Rectangle 4"/>
          <p:cNvSpPr>
            <a:spLocks noChangeArrowheads="1"/>
          </p:cNvSpPr>
          <p:nvPr/>
        </p:nvSpPr>
        <p:spPr bwMode="auto">
          <a:xfrm>
            <a:off x="5207000" y="4902200"/>
            <a:ext cx="508000" cy="508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0" name="Rectangle 5"/>
          <p:cNvSpPr>
            <a:spLocks noChangeArrowheads="1"/>
          </p:cNvSpPr>
          <p:nvPr/>
        </p:nvSpPr>
        <p:spPr bwMode="auto">
          <a:xfrm>
            <a:off x="5715000" y="4902200"/>
            <a:ext cx="508000" cy="508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1" name="Rectangle 6"/>
          <p:cNvSpPr>
            <a:spLocks noChangeArrowheads="1"/>
          </p:cNvSpPr>
          <p:nvPr/>
        </p:nvSpPr>
        <p:spPr bwMode="auto">
          <a:xfrm>
            <a:off x="6223000" y="4902200"/>
            <a:ext cx="508000" cy="508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2" name="Rectangle 7"/>
          <p:cNvSpPr>
            <a:spLocks noChangeArrowheads="1"/>
          </p:cNvSpPr>
          <p:nvPr/>
        </p:nvSpPr>
        <p:spPr bwMode="auto">
          <a:xfrm>
            <a:off x="6731000" y="4902200"/>
            <a:ext cx="508000" cy="508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 name="Rectangle 8"/>
          <p:cNvSpPr>
            <a:spLocks noChangeArrowheads="1"/>
          </p:cNvSpPr>
          <p:nvPr/>
        </p:nvSpPr>
        <p:spPr bwMode="auto">
          <a:xfrm>
            <a:off x="7239000" y="4902200"/>
            <a:ext cx="508000" cy="508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 name="Rectangle 9"/>
          <p:cNvSpPr>
            <a:spLocks noChangeArrowheads="1"/>
          </p:cNvSpPr>
          <p:nvPr/>
        </p:nvSpPr>
        <p:spPr bwMode="auto">
          <a:xfrm>
            <a:off x="7747000" y="4902200"/>
            <a:ext cx="508000" cy="508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 name="Rectangle 10"/>
          <p:cNvSpPr>
            <a:spLocks noChangeArrowheads="1"/>
          </p:cNvSpPr>
          <p:nvPr/>
        </p:nvSpPr>
        <p:spPr bwMode="auto">
          <a:xfrm>
            <a:off x="8255000" y="4902200"/>
            <a:ext cx="508000" cy="508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 name="Text Box 11"/>
          <p:cNvSpPr txBox="1">
            <a:spLocks noChangeArrowheads="1"/>
          </p:cNvSpPr>
          <p:nvPr/>
        </p:nvSpPr>
        <p:spPr bwMode="auto">
          <a:xfrm>
            <a:off x="4699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Helvetica Neue" charset="0"/>
                <a:ea typeface="+mn-ea"/>
                <a:cs typeface="+mn-cs"/>
              </a:rPr>
              <a:t>a</a:t>
            </a:r>
          </a:p>
        </p:txBody>
      </p:sp>
      <p:sp>
        <p:nvSpPr>
          <p:cNvPr id="17" name="Text Box 12"/>
          <p:cNvSpPr txBox="1">
            <a:spLocks noChangeArrowheads="1"/>
          </p:cNvSpPr>
          <p:nvPr/>
        </p:nvSpPr>
        <p:spPr bwMode="auto">
          <a:xfrm>
            <a:off x="5207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c</a:t>
            </a:r>
          </a:p>
        </p:txBody>
      </p:sp>
      <p:sp>
        <p:nvSpPr>
          <p:cNvPr id="18" name="Text Box 13"/>
          <p:cNvSpPr txBox="1">
            <a:spLocks noChangeArrowheads="1"/>
          </p:cNvSpPr>
          <p:nvPr/>
        </p:nvSpPr>
        <p:spPr bwMode="auto">
          <a:xfrm>
            <a:off x="5715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x</a:t>
            </a:r>
          </a:p>
        </p:txBody>
      </p:sp>
      <p:sp>
        <p:nvSpPr>
          <p:cNvPr id="19" name="Text Box 14"/>
          <p:cNvSpPr txBox="1">
            <a:spLocks noChangeArrowheads="1"/>
          </p:cNvSpPr>
          <p:nvPr/>
        </p:nvSpPr>
        <p:spPr bwMode="auto">
          <a:xfrm>
            <a:off x="6223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d</a:t>
            </a:r>
          </a:p>
        </p:txBody>
      </p:sp>
      <p:sp>
        <p:nvSpPr>
          <p:cNvPr id="20" name="Text Box 15"/>
          <p:cNvSpPr txBox="1">
            <a:spLocks noChangeArrowheads="1"/>
          </p:cNvSpPr>
          <p:nvPr/>
        </p:nvSpPr>
        <p:spPr bwMode="auto">
          <a:xfrm>
            <a:off x="6731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e</a:t>
            </a:r>
          </a:p>
        </p:txBody>
      </p:sp>
      <p:sp>
        <p:nvSpPr>
          <p:cNvPr id="21" name="Text Box 16"/>
          <p:cNvSpPr txBox="1">
            <a:spLocks noChangeArrowheads="1"/>
          </p:cNvSpPr>
          <p:nvPr/>
        </p:nvSpPr>
        <p:spPr bwMode="auto">
          <a:xfrm>
            <a:off x="6731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e</a:t>
            </a:r>
          </a:p>
        </p:txBody>
      </p:sp>
      <p:sp>
        <p:nvSpPr>
          <p:cNvPr id="22" name="Text Box 17"/>
          <p:cNvSpPr txBox="1">
            <a:spLocks noChangeArrowheads="1"/>
          </p:cNvSpPr>
          <p:nvPr/>
        </p:nvSpPr>
        <p:spPr bwMode="auto">
          <a:xfrm>
            <a:off x="6223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d</a:t>
            </a:r>
          </a:p>
        </p:txBody>
      </p:sp>
      <p:sp>
        <p:nvSpPr>
          <p:cNvPr id="23" name="Text Box 18"/>
          <p:cNvSpPr txBox="1">
            <a:spLocks noChangeArrowheads="1"/>
          </p:cNvSpPr>
          <p:nvPr/>
        </p:nvSpPr>
        <p:spPr bwMode="auto">
          <a:xfrm>
            <a:off x="5715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x</a:t>
            </a:r>
          </a:p>
        </p:txBody>
      </p:sp>
      <p:sp>
        <p:nvSpPr>
          <p:cNvPr id="24" name="Text Box 19"/>
          <p:cNvSpPr txBox="1">
            <a:spLocks noChangeArrowheads="1"/>
          </p:cNvSpPr>
          <p:nvPr/>
        </p:nvSpPr>
        <p:spPr bwMode="auto">
          <a:xfrm>
            <a:off x="5207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c</a:t>
            </a:r>
          </a:p>
        </p:txBody>
      </p:sp>
      <p:sp>
        <p:nvSpPr>
          <p:cNvPr id="25" name="Text Box 20"/>
          <p:cNvSpPr txBox="1">
            <a:spLocks noChangeArrowheads="1"/>
          </p:cNvSpPr>
          <p:nvPr/>
        </p:nvSpPr>
        <p:spPr bwMode="auto">
          <a:xfrm>
            <a:off x="5207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b</a:t>
            </a:r>
          </a:p>
        </p:txBody>
      </p:sp>
      <p:sp>
        <p:nvSpPr>
          <p:cNvPr id="26" name="Text Box 21"/>
          <p:cNvSpPr txBox="1">
            <a:spLocks noChangeArrowheads="1"/>
          </p:cNvSpPr>
          <p:nvPr/>
        </p:nvSpPr>
        <p:spPr bwMode="auto">
          <a:xfrm>
            <a:off x="6731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Helvetica Neue" charset="0"/>
                <a:ea typeface="+mn-ea"/>
                <a:cs typeface="+mn-cs"/>
              </a:rPr>
              <a:t>d</a:t>
            </a:r>
          </a:p>
        </p:txBody>
      </p:sp>
      <p:sp>
        <p:nvSpPr>
          <p:cNvPr id="27" name="Text Box 22"/>
          <p:cNvSpPr txBox="1">
            <a:spLocks noChangeArrowheads="1"/>
          </p:cNvSpPr>
          <p:nvPr/>
        </p:nvSpPr>
        <p:spPr bwMode="auto">
          <a:xfrm>
            <a:off x="7239000" y="4800600"/>
            <a:ext cx="508000" cy="406400"/>
          </a:xfrm>
          <a:prstGeom prst="rect">
            <a:avLst/>
          </a:prstGeom>
          <a:noFill/>
          <a:ln w="9525">
            <a:noFill/>
            <a:miter lim="800000"/>
            <a:headEnd/>
            <a:tailEnd/>
          </a:ln>
          <a:effectLst/>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Helvetica Neue" charset="0"/>
                <a:ea typeface="+mn-ea"/>
                <a:cs typeface="+mn-cs"/>
              </a:rPr>
              <a:t>e</a:t>
            </a:r>
            <a:endParaRPr kumimoji="0" lang="en-US" sz="3600" b="1" i="0" u="none" strike="noStrike" kern="1200" cap="none" spc="0" normalizeH="0" baseline="0" noProof="0" dirty="0">
              <a:ln>
                <a:noFill/>
              </a:ln>
              <a:solidFill>
                <a:srgbClr val="000000"/>
              </a:solidFill>
              <a:effectLst/>
              <a:uLnTx/>
              <a:uFillTx/>
              <a:latin typeface="Helvetica Neue" charset="0"/>
              <a:ea typeface="+mn-ea"/>
              <a:cs typeface="+mn-cs"/>
            </a:endParaRPr>
          </a:p>
        </p:txBody>
      </p:sp>
      <p:sp>
        <p:nvSpPr>
          <p:cNvPr id="28" name="Rectangle 10"/>
          <p:cNvSpPr>
            <a:spLocks noChangeArrowheads="1"/>
          </p:cNvSpPr>
          <p:nvPr/>
        </p:nvSpPr>
        <p:spPr bwMode="auto">
          <a:xfrm>
            <a:off x="4741335" y="1752600"/>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Times New Roman"/>
              </a:rPr>
              <a:t>0</a:t>
            </a:r>
          </a:p>
        </p:txBody>
      </p:sp>
      <p:sp>
        <p:nvSpPr>
          <p:cNvPr id="29" name="TextBox 28"/>
          <p:cNvSpPr txBox="1"/>
          <p:nvPr/>
        </p:nvSpPr>
        <p:spPr>
          <a:xfrm>
            <a:off x="4673600" y="1447800"/>
            <a:ext cx="128693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Courier New"/>
              </a:rPr>
              <a:t>count</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30" name="Rectangle 10"/>
          <p:cNvSpPr>
            <a:spLocks noChangeArrowheads="1"/>
          </p:cNvSpPr>
          <p:nvPr/>
        </p:nvSpPr>
        <p:spPr bwMode="auto">
          <a:xfrm>
            <a:off x="4741335" y="247468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Times New Roman"/>
              </a:rPr>
              <a:t>8</a:t>
            </a:r>
          </a:p>
        </p:txBody>
      </p:sp>
      <p:sp>
        <p:nvSpPr>
          <p:cNvPr id="31" name="TextBox 30"/>
          <p:cNvSpPr txBox="1"/>
          <p:nvPr/>
        </p:nvSpPr>
        <p:spPr>
          <a:xfrm>
            <a:off x="4673600" y="2169885"/>
            <a:ext cx="128693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Courier New"/>
              </a:rPr>
              <a:t>capacity</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32" name="Rectangle 10"/>
          <p:cNvSpPr>
            <a:spLocks noChangeArrowheads="1"/>
          </p:cNvSpPr>
          <p:nvPr/>
        </p:nvSpPr>
        <p:spPr bwMode="auto">
          <a:xfrm>
            <a:off x="4741335" y="4114800"/>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33" name="TextBox 32"/>
          <p:cNvSpPr txBox="1"/>
          <p:nvPr/>
        </p:nvSpPr>
        <p:spPr>
          <a:xfrm>
            <a:off x="4673600" y="3810000"/>
            <a:ext cx="128693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Courier New"/>
              </a:rPr>
              <a:t>array</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34" name="Oval 447"/>
          <p:cNvSpPr>
            <a:spLocks noChangeArrowheads="1"/>
          </p:cNvSpPr>
          <p:nvPr/>
        </p:nvSpPr>
        <p:spPr bwMode="auto">
          <a:xfrm>
            <a:off x="5219700" y="4268787"/>
            <a:ext cx="74613" cy="74613"/>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cxnSp>
        <p:nvCxnSpPr>
          <p:cNvPr id="35" name="AutoShape 448"/>
          <p:cNvCxnSpPr>
            <a:cxnSpLocks noChangeShapeType="1"/>
            <a:stCxn id="34" idx="4"/>
            <a:endCxn id="8" idx="1"/>
          </p:cNvCxnSpPr>
          <p:nvPr/>
        </p:nvCxnSpPr>
        <p:spPr bwMode="auto">
          <a:xfrm rot="5400000">
            <a:off x="4571604" y="4470797"/>
            <a:ext cx="812800" cy="558007"/>
          </a:xfrm>
          <a:prstGeom prst="bentConnector4">
            <a:avLst>
              <a:gd name="adj1" fmla="val 41815"/>
              <a:gd name="adj2" fmla="val 125794"/>
            </a:avLst>
          </a:prstGeom>
          <a:noFill/>
          <a:ln w="9525">
            <a:solidFill>
              <a:schemeClr val="tx1"/>
            </a:solidFill>
            <a:miter lim="800000"/>
            <a:headEnd/>
            <a:tailEnd type="triangle" w="med" len="med"/>
          </a:ln>
          <a:effectLst/>
        </p:spPr>
      </p:cxnSp>
      <p:pic>
        <p:nvPicPr>
          <p:cNvPr id="36" name="Picture 35" descr="Console-4.00.png"/>
          <p:cNvPicPr>
            <a:picLocks noChangeAspect="1"/>
          </p:cNvPicPr>
          <p:nvPr/>
        </p:nvPicPr>
        <p:blipFill>
          <a:blip r:embed="rId3"/>
          <a:srcRect r="59900"/>
          <a:stretch>
            <a:fillRect/>
          </a:stretch>
        </p:blipFill>
        <p:spPr>
          <a:xfrm>
            <a:off x="381000" y="1143000"/>
            <a:ext cx="3060688" cy="3657600"/>
          </a:xfrm>
          <a:prstGeom prst="rect">
            <a:avLst/>
          </a:prstGeom>
        </p:spPr>
      </p:pic>
      <p:pic>
        <p:nvPicPr>
          <p:cNvPr id="37" name="Picture 36" descr="Console-4.00.png"/>
          <p:cNvPicPr>
            <a:picLocks noChangeAspect="1"/>
          </p:cNvPicPr>
          <p:nvPr/>
        </p:nvPicPr>
        <p:blipFill>
          <a:blip r:embed="rId3"/>
          <a:srcRect l="71880"/>
          <a:stretch>
            <a:fillRect/>
          </a:stretch>
        </p:blipFill>
        <p:spPr>
          <a:xfrm>
            <a:off x="2032005" y="1143000"/>
            <a:ext cx="2146300" cy="3657600"/>
          </a:xfrm>
          <a:prstGeom prst="rect">
            <a:avLst/>
          </a:prstGeom>
        </p:spPr>
      </p:pic>
      <p:sp>
        <p:nvSpPr>
          <p:cNvPr id="38" name="TextBox 37"/>
          <p:cNvSpPr txBox="1"/>
          <p:nvPr/>
        </p:nvSpPr>
        <p:spPr>
          <a:xfrm>
            <a:off x="429380" y="1399420"/>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39" name="Rectangle 10"/>
          <p:cNvSpPr>
            <a:spLocks noChangeArrowheads="1"/>
          </p:cNvSpPr>
          <p:nvPr/>
        </p:nvSpPr>
        <p:spPr bwMode="auto">
          <a:xfrm>
            <a:off x="4741335" y="1752600"/>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Times New Roman"/>
              </a:rPr>
              <a:t>5</a:t>
            </a:r>
          </a:p>
        </p:txBody>
      </p:sp>
      <p:sp>
        <p:nvSpPr>
          <p:cNvPr id="40" name="TextBox 39"/>
          <p:cNvSpPr txBox="1"/>
          <p:nvPr/>
        </p:nvSpPr>
        <p:spPr>
          <a:xfrm>
            <a:off x="597505" y="1399420"/>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Iacxde</a:t>
            </a:r>
            <a:endParaRPr kumimoji="0" lang="en-US" sz="1400" b="1" i="0" u="none" strike="noStrike" kern="1200" cap="none" spc="0" normalizeH="0" baseline="0" noProof="0" dirty="0">
              <a:ln>
                <a:noFill/>
              </a:ln>
              <a:solidFill>
                <a:srgbClr val="0000FF"/>
              </a:solidFill>
              <a:effectLst/>
              <a:uLnTx/>
              <a:uFillTx/>
              <a:latin typeface="Courier New"/>
              <a:ea typeface="+mn-ea"/>
              <a:cs typeface="Courier New"/>
            </a:endParaRPr>
          </a:p>
        </p:txBody>
      </p:sp>
      <p:pic>
        <p:nvPicPr>
          <p:cNvPr id="41" name="Picture 40" descr="Console-4.00.png"/>
          <p:cNvPicPr>
            <a:picLocks noChangeAspect="1"/>
          </p:cNvPicPr>
          <p:nvPr/>
        </p:nvPicPr>
        <p:blipFill>
          <a:blip r:embed="rId3"/>
          <a:srcRect t="25000" r="59900"/>
          <a:stretch>
            <a:fillRect/>
          </a:stretch>
        </p:blipFill>
        <p:spPr>
          <a:xfrm>
            <a:off x="381000" y="3576565"/>
            <a:ext cx="3060688" cy="2743200"/>
          </a:xfrm>
          <a:prstGeom prst="rect">
            <a:avLst/>
          </a:prstGeom>
        </p:spPr>
      </p:pic>
      <p:pic>
        <p:nvPicPr>
          <p:cNvPr id="42" name="Picture 41" descr="Console-4.00.png"/>
          <p:cNvPicPr>
            <a:picLocks noChangeAspect="1"/>
          </p:cNvPicPr>
          <p:nvPr/>
        </p:nvPicPr>
        <p:blipFill>
          <a:blip r:embed="rId3"/>
          <a:srcRect l="71880" t="25000"/>
          <a:stretch>
            <a:fillRect/>
          </a:stretch>
        </p:blipFill>
        <p:spPr>
          <a:xfrm>
            <a:off x="2032005" y="3576565"/>
            <a:ext cx="2146300" cy="2743200"/>
          </a:xfrm>
          <a:prstGeom prst="rect">
            <a:avLst/>
          </a:prstGeom>
        </p:spPr>
      </p:pic>
      <p:sp>
        <p:nvSpPr>
          <p:cNvPr id="43" name="Rectangle 10"/>
          <p:cNvSpPr>
            <a:spLocks noChangeArrowheads="1"/>
          </p:cNvSpPr>
          <p:nvPr/>
        </p:nvSpPr>
        <p:spPr bwMode="auto">
          <a:xfrm>
            <a:off x="4741335" y="326087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Times New Roman"/>
              </a:rPr>
              <a:t>0</a:t>
            </a:r>
          </a:p>
        </p:txBody>
      </p:sp>
      <p:sp>
        <p:nvSpPr>
          <p:cNvPr id="44" name="TextBox 43"/>
          <p:cNvSpPr txBox="1"/>
          <p:nvPr/>
        </p:nvSpPr>
        <p:spPr>
          <a:xfrm>
            <a:off x="4673600" y="2956075"/>
            <a:ext cx="128693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Courier New"/>
              </a:rPr>
              <a:t>cursor</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45" name="Rectangle 10"/>
          <p:cNvSpPr>
            <a:spLocks noChangeArrowheads="1"/>
          </p:cNvSpPr>
          <p:nvPr/>
        </p:nvSpPr>
        <p:spPr bwMode="auto">
          <a:xfrm>
            <a:off x="4741335" y="326087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Times New Roman"/>
              </a:rPr>
              <a:t>5</a:t>
            </a:r>
          </a:p>
        </p:txBody>
      </p:sp>
      <p:sp>
        <p:nvSpPr>
          <p:cNvPr id="46" name="TextBox 45"/>
          <p:cNvSpPr txBox="1"/>
          <p:nvPr/>
        </p:nvSpPr>
        <p:spPr>
          <a:xfrm>
            <a:off x="4688115" y="5361820"/>
            <a:ext cx="533400" cy="27699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a:ea typeface="+mn-ea"/>
                <a:cs typeface="Times New Roman"/>
              </a:rPr>
              <a:t>0</a:t>
            </a:r>
          </a:p>
        </p:txBody>
      </p:sp>
      <p:sp>
        <p:nvSpPr>
          <p:cNvPr id="47" name="TextBox 46"/>
          <p:cNvSpPr txBox="1"/>
          <p:nvPr/>
        </p:nvSpPr>
        <p:spPr>
          <a:xfrm>
            <a:off x="5203365" y="5361820"/>
            <a:ext cx="533400" cy="27699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a:ea typeface="+mn-ea"/>
                <a:cs typeface="Times New Roman"/>
              </a:rPr>
              <a:t>1</a:t>
            </a:r>
          </a:p>
        </p:txBody>
      </p:sp>
      <p:sp>
        <p:nvSpPr>
          <p:cNvPr id="48" name="TextBox 47"/>
          <p:cNvSpPr txBox="1"/>
          <p:nvPr/>
        </p:nvSpPr>
        <p:spPr>
          <a:xfrm>
            <a:off x="5718615" y="5361820"/>
            <a:ext cx="533400" cy="27699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a:ea typeface="+mn-ea"/>
                <a:cs typeface="Times New Roman"/>
              </a:rPr>
              <a:t>2</a:t>
            </a:r>
          </a:p>
        </p:txBody>
      </p:sp>
      <p:sp>
        <p:nvSpPr>
          <p:cNvPr id="49" name="TextBox 48"/>
          <p:cNvSpPr txBox="1"/>
          <p:nvPr/>
        </p:nvSpPr>
        <p:spPr>
          <a:xfrm>
            <a:off x="6233865" y="5361820"/>
            <a:ext cx="533400" cy="27699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a:ea typeface="+mn-ea"/>
                <a:cs typeface="Times New Roman"/>
              </a:rPr>
              <a:t>3</a:t>
            </a:r>
          </a:p>
        </p:txBody>
      </p:sp>
      <p:sp>
        <p:nvSpPr>
          <p:cNvPr id="50" name="TextBox 49"/>
          <p:cNvSpPr txBox="1"/>
          <p:nvPr/>
        </p:nvSpPr>
        <p:spPr>
          <a:xfrm>
            <a:off x="6749115" y="5361820"/>
            <a:ext cx="533400" cy="27699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a:ea typeface="+mn-ea"/>
                <a:cs typeface="Times New Roman"/>
              </a:rPr>
              <a:t>4</a:t>
            </a:r>
          </a:p>
        </p:txBody>
      </p:sp>
      <p:sp>
        <p:nvSpPr>
          <p:cNvPr id="51" name="TextBox 50"/>
          <p:cNvSpPr txBox="1"/>
          <p:nvPr/>
        </p:nvSpPr>
        <p:spPr>
          <a:xfrm>
            <a:off x="7264365" y="5361820"/>
            <a:ext cx="533400" cy="27699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a:ea typeface="+mn-ea"/>
                <a:cs typeface="Times New Roman"/>
              </a:rPr>
              <a:t>5</a:t>
            </a:r>
          </a:p>
        </p:txBody>
      </p:sp>
      <p:sp>
        <p:nvSpPr>
          <p:cNvPr id="52" name="TextBox 51"/>
          <p:cNvSpPr txBox="1"/>
          <p:nvPr/>
        </p:nvSpPr>
        <p:spPr>
          <a:xfrm>
            <a:off x="7779615" y="5361820"/>
            <a:ext cx="533400" cy="27699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a:ea typeface="+mn-ea"/>
                <a:cs typeface="Times New Roman"/>
              </a:rPr>
              <a:t>6</a:t>
            </a:r>
          </a:p>
        </p:txBody>
      </p:sp>
      <p:sp>
        <p:nvSpPr>
          <p:cNvPr id="53" name="TextBox 52"/>
          <p:cNvSpPr txBox="1"/>
          <p:nvPr/>
        </p:nvSpPr>
        <p:spPr>
          <a:xfrm>
            <a:off x="8294865" y="5361820"/>
            <a:ext cx="533400" cy="27699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a:ea typeface="+mn-ea"/>
                <a:cs typeface="Times New Roman"/>
              </a:rPr>
              <a:t>7</a:t>
            </a:r>
          </a:p>
        </p:txBody>
      </p:sp>
      <p:sp>
        <p:nvSpPr>
          <p:cNvPr id="54" name="TextBox 53"/>
          <p:cNvSpPr txBox="1"/>
          <p:nvPr/>
        </p:nvSpPr>
        <p:spPr>
          <a:xfrm>
            <a:off x="436640" y="1648580"/>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55" name="TextBox 54"/>
          <p:cNvSpPr txBox="1"/>
          <p:nvPr/>
        </p:nvSpPr>
        <p:spPr>
          <a:xfrm>
            <a:off x="445104" y="1885645"/>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56" name="TextBox 55"/>
          <p:cNvSpPr txBox="1"/>
          <p:nvPr/>
        </p:nvSpPr>
        <p:spPr>
          <a:xfrm>
            <a:off x="425750" y="2109410"/>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57" name="TextBox 56"/>
          <p:cNvSpPr txBox="1"/>
          <p:nvPr/>
        </p:nvSpPr>
        <p:spPr>
          <a:xfrm>
            <a:off x="593875" y="2109410"/>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J</a:t>
            </a:r>
          </a:p>
        </p:txBody>
      </p:sp>
      <p:sp>
        <p:nvSpPr>
          <p:cNvPr id="58" name="TextBox 57"/>
          <p:cNvSpPr txBox="1"/>
          <p:nvPr/>
        </p:nvSpPr>
        <p:spPr>
          <a:xfrm>
            <a:off x="433010" y="2358570"/>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59" name="TextBox 58"/>
          <p:cNvSpPr txBox="1"/>
          <p:nvPr/>
        </p:nvSpPr>
        <p:spPr>
          <a:xfrm>
            <a:off x="441474" y="2595635"/>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60" name="TextBox 59"/>
          <p:cNvSpPr txBox="1"/>
          <p:nvPr/>
        </p:nvSpPr>
        <p:spPr>
          <a:xfrm>
            <a:off x="433010" y="2806085"/>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61" name="TextBox 60"/>
          <p:cNvSpPr txBox="1"/>
          <p:nvPr/>
        </p:nvSpPr>
        <p:spPr>
          <a:xfrm>
            <a:off x="601135" y="2806085"/>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F</a:t>
            </a:r>
          </a:p>
        </p:txBody>
      </p:sp>
      <p:sp>
        <p:nvSpPr>
          <p:cNvPr id="62" name="TextBox 61"/>
          <p:cNvSpPr txBox="1"/>
          <p:nvPr/>
        </p:nvSpPr>
        <p:spPr>
          <a:xfrm>
            <a:off x="440270" y="3055245"/>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63" name="TextBox 62"/>
          <p:cNvSpPr txBox="1"/>
          <p:nvPr/>
        </p:nvSpPr>
        <p:spPr>
          <a:xfrm>
            <a:off x="448734" y="3292310"/>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p:txBody>
      </p:sp>
      <p:sp>
        <p:nvSpPr>
          <p:cNvPr id="64" name="TextBox 63"/>
          <p:cNvSpPr txBox="1"/>
          <p:nvPr/>
        </p:nvSpPr>
        <p:spPr>
          <a:xfrm>
            <a:off x="440270" y="3514855"/>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65" name="TextBox 64"/>
          <p:cNvSpPr txBox="1"/>
          <p:nvPr/>
        </p:nvSpPr>
        <p:spPr>
          <a:xfrm>
            <a:off x="608395" y="3514855"/>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Ib</a:t>
            </a:r>
            <a:endParaRPr kumimoji="0" lang="en-US" sz="1400" b="1" i="0" u="none" strike="noStrike" kern="1200" cap="none" spc="0" normalizeH="0" baseline="0" noProof="0" dirty="0">
              <a:ln>
                <a:noFill/>
              </a:ln>
              <a:solidFill>
                <a:srgbClr val="0000FF"/>
              </a:solidFill>
              <a:effectLst/>
              <a:uLnTx/>
              <a:uFillTx/>
              <a:latin typeface="Courier New"/>
              <a:ea typeface="+mn-ea"/>
              <a:cs typeface="Courier New"/>
            </a:endParaRPr>
          </a:p>
        </p:txBody>
      </p:sp>
      <p:sp>
        <p:nvSpPr>
          <p:cNvPr id="66" name="TextBox 65"/>
          <p:cNvSpPr txBox="1"/>
          <p:nvPr/>
        </p:nvSpPr>
        <p:spPr>
          <a:xfrm>
            <a:off x="447530" y="3764015"/>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67" name="TextBox 66"/>
          <p:cNvSpPr txBox="1"/>
          <p:nvPr/>
        </p:nvSpPr>
        <p:spPr>
          <a:xfrm>
            <a:off x="455994" y="4001080"/>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a:ea typeface="+mn-ea"/>
                <a:cs typeface="Courier New"/>
              </a:rPr>
              <a:t>    ^</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68" name="TextBox 67"/>
          <p:cNvSpPr txBox="1"/>
          <p:nvPr/>
        </p:nvSpPr>
        <p:spPr>
          <a:xfrm>
            <a:off x="447530" y="4235720"/>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69" name="TextBox 68"/>
          <p:cNvSpPr txBox="1"/>
          <p:nvPr/>
        </p:nvSpPr>
        <p:spPr>
          <a:xfrm>
            <a:off x="615655" y="4235720"/>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F</a:t>
            </a:r>
          </a:p>
        </p:txBody>
      </p:sp>
      <p:sp>
        <p:nvSpPr>
          <p:cNvPr id="70" name="TextBox 69"/>
          <p:cNvSpPr txBox="1"/>
          <p:nvPr/>
        </p:nvSpPr>
        <p:spPr>
          <a:xfrm>
            <a:off x="454790" y="4484880"/>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71" name="TextBox 70"/>
          <p:cNvSpPr txBox="1"/>
          <p:nvPr/>
        </p:nvSpPr>
        <p:spPr>
          <a:xfrm>
            <a:off x="463254" y="4721945"/>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72" name="TextBox 71"/>
          <p:cNvSpPr txBox="1"/>
          <p:nvPr/>
        </p:nvSpPr>
        <p:spPr>
          <a:xfrm>
            <a:off x="454790" y="4956585"/>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73" name="TextBox 72"/>
          <p:cNvSpPr txBox="1"/>
          <p:nvPr/>
        </p:nvSpPr>
        <p:spPr>
          <a:xfrm>
            <a:off x="622915" y="4956585"/>
            <a:ext cx="147562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D</a:t>
            </a:r>
          </a:p>
        </p:txBody>
      </p:sp>
      <p:sp>
        <p:nvSpPr>
          <p:cNvPr id="74" name="TextBox 73"/>
          <p:cNvSpPr txBox="1"/>
          <p:nvPr/>
        </p:nvSpPr>
        <p:spPr>
          <a:xfrm>
            <a:off x="462050" y="5205745"/>
            <a:ext cx="200176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75" name="TextBox 74"/>
          <p:cNvSpPr txBox="1"/>
          <p:nvPr/>
        </p:nvSpPr>
        <p:spPr>
          <a:xfrm>
            <a:off x="470514" y="5442810"/>
            <a:ext cx="199329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76" name="Rectangle 10"/>
          <p:cNvSpPr>
            <a:spLocks noChangeArrowheads="1"/>
          </p:cNvSpPr>
          <p:nvPr/>
        </p:nvSpPr>
        <p:spPr bwMode="auto">
          <a:xfrm>
            <a:off x="4741335" y="326087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Times New Roman"/>
              </a:rPr>
              <a:t>0</a:t>
            </a:r>
          </a:p>
        </p:txBody>
      </p:sp>
      <p:sp>
        <p:nvSpPr>
          <p:cNvPr id="77" name="Rectangle 10"/>
          <p:cNvSpPr>
            <a:spLocks noChangeArrowheads="1"/>
          </p:cNvSpPr>
          <p:nvPr/>
        </p:nvSpPr>
        <p:spPr bwMode="auto">
          <a:xfrm>
            <a:off x="4741335" y="326087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Times New Roman"/>
              </a:rPr>
              <a:t>1</a:t>
            </a:r>
          </a:p>
        </p:txBody>
      </p:sp>
      <p:sp>
        <p:nvSpPr>
          <p:cNvPr id="78" name="Rectangle 10"/>
          <p:cNvSpPr>
            <a:spLocks noChangeArrowheads="1"/>
          </p:cNvSpPr>
          <p:nvPr/>
        </p:nvSpPr>
        <p:spPr bwMode="auto">
          <a:xfrm>
            <a:off x="4741335" y="1752600"/>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Times New Roman"/>
              </a:rPr>
              <a:t>6</a:t>
            </a:r>
          </a:p>
        </p:txBody>
      </p:sp>
      <p:sp>
        <p:nvSpPr>
          <p:cNvPr id="79" name="Rectangle 10"/>
          <p:cNvSpPr>
            <a:spLocks noChangeArrowheads="1"/>
          </p:cNvSpPr>
          <p:nvPr/>
        </p:nvSpPr>
        <p:spPr bwMode="auto">
          <a:xfrm>
            <a:off x="4741335" y="326087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Times New Roman"/>
              </a:rPr>
              <a:t>2</a:t>
            </a:r>
          </a:p>
        </p:txBody>
      </p:sp>
      <p:sp>
        <p:nvSpPr>
          <p:cNvPr id="80" name="Rectangle 10"/>
          <p:cNvSpPr>
            <a:spLocks noChangeArrowheads="1"/>
          </p:cNvSpPr>
          <p:nvPr/>
        </p:nvSpPr>
        <p:spPr bwMode="auto">
          <a:xfrm>
            <a:off x="4741335" y="326087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Times New Roman"/>
              </a:rPr>
              <a:t>3</a:t>
            </a:r>
          </a:p>
        </p:txBody>
      </p:sp>
      <p:sp>
        <p:nvSpPr>
          <p:cNvPr id="81" name="TextBox 80"/>
          <p:cNvSpPr txBox="1"/>
          <p:nvPr/>
        </p:nvSpPr>
        <p:spPr>
          <a:xfrm>
            <a:off x="462050" y="5689545"/>
            <a:ext cx="4572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Tree>
    <p:extLst>
      <p:ext uri="{BB962C8B-B14F-4D97-AF65-F5344CB8AC3E}">
        <p14:creationId xmlns:p14="http://schemas.microsoft.com/office/powerpoint/2010/main" val="1562039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5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3"/>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par>
                          <p:cTn id="67" fill="hold">
                            <p:stCondLst>
                              <p:cond delay="0"/>
                            </p:stCondLst>
                            <p:childTnLst>
                              <p:par>
                                <p:cTn id="68" presetID="63" presetClass="path" presetSubtype="0" fill="hold" nodeType="afterEffect">
                                  <p:stCondLst>
                                    <p:cond delay="0"/>
                                  </p:stCondLst>
                                  <p:childTnLst>
                                    <p:animMotion origin="layout" path="M 0.000 0.000 L 0.056 0.000 " pathEditMode="relative" rAng="0" ptsTypes="AA">
                                      <p:cBhvr>
                                        <p:cTn id="69" dur="800" fill="hold"/>
                                        <p:tgtEl>
                                          <p:spTgt spid="20"/>
                                        </p:tgtEl>
                                        <p:attrNameLst>
                                          <p:attrName>ppt_x</p:attrName>
                                          <p:attrName>ppt_y</p:attrName>
                                        </p:attrNameLst>
                                      </p:cBhvr>
                                      <p:rCtr x="56" y="0"/>
                                    </p:animMotion>
                                  </p:childTnLst>
                                </p:cTn>
                              </p:par>
                            </p:childTnLst>
                          </p:cTn>
                        </p:par>
                        <p:par>
                          <p:cTn id="70" fill="hold">
                            <p:stCondLst>
                              <p:cond delay="800"/>
                            </p:stCondLst>
                            <p:childTnLst>
                              <p:par>
                                <p:cTn id="71" presetID="1" presetClass="entr" presetSubtype="0" fill="hold" nodeType="after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par>
                          <p:cTn id="73" fill="hold">
                            <p:stCondLst>
                              <p:cond delay="800"/>
                            </p:stCondLst>
                            <p:childTnLst>
                              <p:par>
                                <p:cTn id="74" presetID="63" presetClass="path" presetSubtype="0" fill="hold" nodeType="afterEffect">
                                  <p:stCondLst>
                                    <p:cond delay="0"/>
                                  </p:stCondLst>
                                  <p:childTnLst>
                                    <p:animMotion origin="layout" path="M 0.000 0.000 L 0.056 0.000 " pathEditMode="relative" rAng="0" ptsTypes="AA">
                                      <p:cBhvr>
                                        <p:cTn id="75" dur="800" fill="hold"/>
                                        <p:tgtEl>
                                          <p:spTgt spid="19"/>
                                        </p:tgtEl>
                                        <p:attrNameLst>
                                          <p:attrName>ppt_x</p:attrName>
                                          <p:attrName>ppt_y</p:attrName>
                                        </p:attrNameLst>
                                      </p:cBhvr>
                                      <p:rCtr x="56" y="0"/>
                                    </p:animMotion>
                                  </p:childTnLst>
                                </p:cTn>
                              </p:par>
                            </p:childTnLst>
                          </p:cTn>
                        </p:par>
                        <p:par>
                          <p:cTn id="76" fill="hold">
                            <p:stCondLst>
                              <p:cond delay="1600"/>
                            </p:stCondLst>
                            <p:childTnLst>
                              <p:par>
                                <p:cTn id="77" presetID="1" presetClass="exit" presetSubtype="0" fill="hold" nodeType="afterEffect">
                                  <p:stCondLst>
                                    <p:cond delay="0"/>
                                  </p:stCondLst>
                                  <p:childTnLst>
                                    <p:set>
                                      <p:cBhvr>
                                        <p:cTn id="78" dur="1" fill="hold">
                                          <p:stCondLst>
                                            <p:cond delay="0"/>
                                          </p:stCondLst>
                                        </p:cTn>
                                        <p:tgtEl>
                                          <p:spTgt spid="21"/>
                                        </p:tgtEl>
                                        <p:attrNameLst>
                                          <p:attrName>style.visibility</p:attrName>
                                        </p:attrNameLst>
                                      </p:cBhvr>
                                      <p:to>
                                        <p:strVal val="hidden"/>
                                      </p:to>
                                    </p:set>
                                  </p:childTnLst>
                                </p:cTn>
                              </p:par>
                            </p:childTnLst>
                          </p:cTn>
                        </p:par>
                        <p:par>
                          <p:cTn id="79" fill="hold">
                            <p:stCondLst>
                              <p:cond delay="1600"/>
                            </p:stCondLst>
                            <p:childTnLst>
                              <p:par>
                                <p:cTn id="80" presetID="1" presetClass="entr" presetSubtype="0"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childTnLst>
                                </p:cTn>
                              </p:par>
                            </p:childTnLst>
                          </p:cTn>
                        </p:par>
                        <p:par>
                          <p:cTn id="82" fill="hold">
                            <p:stCondLst>
                              <p:cond delay="1600"/>
                            </p:stCondLst>
                            <p:childTnLst>
                              <p:par>
                                <p:cTn id="83" presetID="63" presetClass="path" presetSubtype="0" fill="hold" nodeType="afterEffect">
                                  <p:stCondLst>
                                    <p:cond delay="0"/>
                                  </p:stCondLst>
                                  <p:childTnLst>
                                    <p:animMotion origin="layout" path="M 0.000 0.000 L 0.056 0.000 " pathEditMode="relative" rAng="0" ptsTypes="AA">
                                      <p:cBhvr>
                                        <p:cTn id="84" dur="800" fill="hold"/>
                                        <p:tgtEl>
                                          <p:spTgt spid="18"/>
                                        </p:tgtEl>
                                        <p:attrNameLst>
                                          <p:attrName>ppt_x</p:attrName>
                                          <p:attrName>ppt_y</p:attrName>
                                        </p:attrNameLst>
                                      </p:cBhvr>
                                      <p:rCtr x="56" y="0"/>
                                    </p:animMotion>
                                  </p:childTnLst>
                                </p:cTn>
                              </p:par>
                            </p:childTnLst>
                          </p:cTn>
                        </p:par>
                        <p:par>
                          <p:cTn id="85" fill="hold">
                            <p:stCondLst>
                              <p:cond delay="2400"/>
                            </p:stCondLst>
                            <p:childTnLst>
                              <p:par>
                                <p:cTn id="86" presetID="1" presetClass="exit" presetSubtype="0" fill="hold" nodeType="afterEffect">
                                  <p:stCondLst>
                                    <p:cond delay="0"/>
                                  </p:stCondLst>
                                  <p:childTnLst>
                                    <p:set>
                                      <p:cBhvr>
                                        <p:cTn id="87" dur="1" fill="hold">
                                          <p:stCondLst>
                                            <p:cond delay="0"/>
                                          </p:stCondLst>
                                        </p:cTn>
                                        <p:tgtEl>
                                          <p:spTgt spid="22"/>
                                        </p:tgtEl>
                                        <p:attrNameLst>
                                          <p:attrName>style.visibility</p:attrName>
                                        </p:attrNameLst>
                                      </p:cBhvr>
                                      <p:to>
                                        <p:strVal val="hidden"/>
                                      </p:to>
                                    </p:set>
                                  </p:childTnLst>
                                </p:cTn>
                              </p:par>
                            </p:childTnLst>
                          </p:cTn>
                        </p:par>
                        <p:par>
                          <p:cTn id="88" fill="hold">
                            <p:stCondLst>
                              <p:cond delay="2400"/>
                            </p:stCondLst>
                            <p:childTnLst>
                              <p:par>
                                <p:cTn id="89" presetID="1" presetClass="entr" presetSubtype="0" fill="hold" nodeType="after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childTnLst>
                          </p:cTn>
                        </p:par>
                        <p:par>
                          <p:cTn id="91" fill="hold">
                            <p:stCondLst>
                              <p:cond delay="2400"/>
                            </p:stCondLst>
                            <p:childTnLst>
                              <p:par>
                                <p:cTn id="92" presetID="63" presetClass="path" presetSubtype="0" fill="hold" nodeType="afterEffect">
                                  <p:stCondLst>
                                    <p:cond delay="0"/>
                                  </p:stCondLst>
                                  <p:childTnLst>
                                    <p:animMotion origin="layout" path="M 0.000 0.000 L 0.056 0.000 " pathEditMode="relative" rAng="0" ptsTypes="AA">
                                      <p:cBhvr>
                                        <p:cTn id="93" dur="800" fill="hold"/>
                                        <p:tgtEl>
                                          <p:spTgt spid="17"/>
                                        </p:tgtEl>
                                        <p:attrNameLst>
                                          <p:attrName>ppt_x</p:attrName>
                                          <p:attrName>ppt_y</p:attrName>
                                        </p:attrNameLst>
                                      </p:cBhvr>
                                      <p:rCtr x="56" y="0"/>
                                    </p:animMotion>
                                  </p:childTnLst>
                                </p:cTn>
                              </p:par>
                            </p:childTnLst>
                          </p:cTn>
                        </p:par>
                        <p:par>
                          <p:cTn id="94" fill="hold">
                            <p:stCondLst>
                              <p:cond delay="3200"/>
                            </p:stCondLst>
                            <p:childTnLst>
                              <p:par>
                                <p:cTn id="95" presetID="1" presetClass="exit" presetSubtype="0" fill="hold" nodeType="afterEffect">
                                  <p:stCondLst>
                                    <p:cond delay="0"/>
                                  </p:stCondLst>
                                  <p:childTnLst>
                                    <p:set>
                                      <p:cBhvr>
                                        <p:cTn id="96" dur="1" fill="hold">
                                          <p:stCondLst>
                                            <p:cond delay="0"/>
                                          </p:stCondLst>
                                        </p:cTn>
                                        <p:tgtEl>
                                          <p:spTgt spid="23"/>
                                        </p:tgtEl>
                                        <p:attrNameLst>
                                          <p:attrName>style.visibility</p:attrName>
                                        </p:attrNameLst>
                                      </p:cBhvr>
                                      <p:to>
                                        <p:strVal val="hidden"/>
                                      </p:to>
                                    </p:set>
                                  </p:childTnLst>
                                </p:cTn>
                              </p:par>
                            </p:childTnLst>
                          </p:cTn>
                        </p:par>
                        <p:par>
                          <p:cTn id="97" fill="hold">
                            <p:stCondLst>
                              <p:cond delay="3200"/>
                            </p:stCondLst>
                            <p:childTnLst>
                              <p:par>
                                <p:cTn id="98" presetID="1" presetClass="exit" presetSubtype="0" fill="hold" nodeType="afterEffect">
                                  <p:stCondLst>
                                    <p:cond delay="0"/>
                                  </p:stCondLst>
                                  <p:childTnLst>
                                    <p:set>
                                      <p:cBhvr>
                                        <p:cTn id="99" dur="1" fill="hold">
                                          <p:stCondLst>
                                            <p:cond delay="0"/>
                                          </p:stCondLst>
                                        </p:cTn>
                                        <p:tgtEl>
                                          <p:spTgt spid="24"/>
                                        </p:tgtEl>
                                        <p:attrNameLst>
                                          <p:attrName>style.visibility</p:attrName>
                                        </p:attrNameLst>
                                      </p:cBhvr>
                                      <p:to>
                                        <p:strVal val="hidden"/>
                                      </p:to>
                                    </p:set>
                                  </p:childTnLst>
                                </p:cTn>
                              </p:par>
                            </p:childTnLst>
                          </p:cTn>
                        </p:par>
                        <p:par>
                          <p:cTn id="100" fill="hold">
                            <p:stCondLst>
                              <p:cond delay="3200"/>
                            </p:stCondLst>
                            <p:childTnLst>
                              <p:par>
                                <p:cTn id="101" presetID="1" presetClass="entr" presetSubtype="0" fill="hold" nodeType="after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par>
                          <p:cTn id="103" fill="hold">
                            <p:stCondLst>
                              <p:cond delay="3200"/>
                            </p:stCondLst>
                            <p:childTnLst>
                              <p:par>
                                <p:cTn id="104" presetID="1" presetClass="entr" presetSubtype="0" fill="hold" grpId="0" nodeType="afterEffect">
                                  <p:stCondLst>
                                    <p:cond delay="0"/>
                                  </p:stCondLst>
                                  <p:childTnLst>
                                    <p:set>
                                      <p:cBhvr>
                                        <p:cTn id="105" dur="1" fill="hold">
                                          <p:stCondLst>
                                            <p:cond delay="0"/>
                                          </p:stCondLst>
                                        </p:cTn>
                                        <p:tgtEl>
                                          <p:spTgt spid="7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9"/>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6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67"/>
                                        </p:tgtEl>
                                        <p:attrNameLst>
                                          <p:attrName>style.visibility</p:attrName>
                                        </p:attrNameLst>
                                      </p:cBhvr>
                                      <p:to>
                                        <p:strVal val="visible"/>
                                      </p:to>
                                    </p:set>
                                  </p:childTnLst>
                                </p:cTn>
                              </p:par>
                            </p:childTnLst>
                          </p:cTn>
                        </p:par>
                        <p:par>
                          <p:cTn id="112" fill="hold">
                            <p:stCondLst>
                              <p:cond delay="3200"/>
                            </p:stCondLst>
                            <p:childTnLst>
                              <p:par>
                                <p:cTn id="113" presetID="1" presetClass="entr" presetSubtype="0" fill="hold" grpId="0" nodeType="afterEffect">
                                  <p:stCondLst>
                                    <p:cond delay="0"/>
                                  </p:stCondLst>
                                  <p:childTnLst>
                                    <p:set>
                                      <p:cBhvr>
                                        <p:cTn id="114" dur="1" fill="hold">
                                          <p:stCondLst>
                                            <p:cond delay="0"/>
                                          </p:stCondLst>
                                        </p:cTn>
                                        <p:tgtEl>
                                          <p:spTgt spid="6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8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grpId="0" nodeType="afterEffect">
                                  <p:stCondLst>
                                    <p:cond delay="0"/>
                                  </p:stCondLst>
                                  <p:childTnLst>
                                    <p:set>
                                      <p:cBhvr>
                                        <p:cTn id="129" dur="1" fill="hold">
                                          <p:stCondLst>
                                            <p:cond delay="0"/>
                                          </p:stCondLst>
                                        </p:cTn>
                                        <p:tgtEl>
                                          <p:spTgt spid="72"/>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73"/>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26"/>
                                        </p:tgtEl>
                                        <p:attrNameLst>
                                          <p:attrName>style.visibility</p:attrName>
                                        </p:attrNameLst>
                                      </p:cBhvr>
                                      <p:to>
                                        <p:strVal val="visible"/>
                                      </p:to>
                                    </p:set>
                                  </p:childTnLst>
                                </p:cTn>
                              </p:par>
                            </p:childTnLst>
                          </p:cTn>
                        </p:par>
                        <p:par>
                          <p:cTn id="138" fill="hold">
                            <p:stCondLst>
                              <p:cond delay="0"/>
                            </p:stCondLst>
                            <p:childTnLst>
                              <p:par>
                                <p:cTn id="139" presetID="35" presetClass="path" presetSubtype="0" fill="hold" nodeType="afterEffect">
                                  <p:stCondLst>
                                    <p:cond delay="0"/>
                                  </p:stCondLst>
                                  <p:childTnLst>
                                    <p:animMotion origin="layout" path="M 0.056 0.000 L 0.000 0.000 " pathEditMode="relative" rAng="0" ptsTypes="AA">
                                      <p:cBhvr>
                                        <p:cTn id="140" dur="800" fill="hold"/>
                                        <p:tgtEl>
                                          <p:spTgt spid="19"/>
                                        </p:tgtEl>
                                        <p:attrNameLst>
                                          <p:attrName>ppt_x</p:attrName>
                                          <p:attrName>ppt_y</p:attrName>
                                        </p:attrNameLst>
                                      </p:cBhvr>
                                      <p:rCtr x="-56" y="0"/>
                                    </p:animMotion>
                                  </p:childTnLst>
                                </p:cTn>
                              </p:par>
                            </p:childTnLst>
                          </p:cTn>
                        </p:par>
                        <p:par>
                          <p:cTn id="141" fill="hold">
                            <p:stCondLst>
                              <p:cond delay="800"/>
                            </p:stCondLst>
                            <p:childTnLst>
                              <p:par>
                                <p:cTn id="142" presetID="1" presetClass="exit" presetSubtype="0" fill="hold" nodeType="afterEffect">
                                  <p:stCondLst>
                                    <p:cond delay="0"/>
                                  </p:stCondLst>
                                  <p:childTnLst>
                                    <p:set>
                                      <p:cBhvr>
                                        <p:cTn id="143" dur="1" fill="hold">
                                          <p:stCondLst>
                                            <p:cond delay="0"/>
                                          </p:stCondLst>
                                        </p:cTn>
                                        <p:tgtEl>
                                          <p:spTgt spid="18"/>
                                        </p:tgtEl>
                                        <p:attrNameLst>
                                          <p:attrName>style.visibility</p:attrName>
                                        </p:attrNameLst>
                                      </p:cBhvr>
                                      <p:to>
                                        <p:strVal val="hidden"/>
                                      </p:to>
                                    </p:set>
                                  </p:childTnLst>
                                </p:cTn>
                              </p:par>
                            </p:childTnLst>
                          </p:cTn>
                        </p:par>
                        <p:par>
                          <p:cTn id="144" fill="hold">
                            <p:stCondLst>
                              <p:cond delay="800"/>
                            </p:stCondLst>
                            <p:childTnLst>
                              <p:par>
                                <p:cTn id="145" presetID="1" presetClass="entr" presetSubtype="0" fill="hold" nodeType="afterEffect">
                                  <p:stCondLst>
                                    <p:cond delay="0"/>
                                  </p:stCondLst>
                                  <p:childTnLst>
                                    <p:set>
                                      <p:cBhvr>
                                        <p:cTn id="146" dur="1" fill="hold">
                                          <p:stCondLst>
                                            <p:cond delay="0"/>
                                          </p:stCondLst>
                                        </p:cTn>
                                        <p:tgtEl>
                                          <p:spTgt spid="27"/>
                                        </p:tgtEl>
                                        <p:attrNameLst>
                                          <p:attrName>style.visibility</p:attrName>
                                        </p:attrNameLst>
                                      </p:cBhvr>
                                      <p:to>
                                        <p:strVal val="visible"/>
                                      </p:to>
                                    </p:set>
                                  </p:childTnLst>
                                </p:cTn>
                              </p:par>
                            </p:childTnLst>
                          </p:cTn>
                        </p:par>
                        <p:par>
                          <p:cTn id="147" fill="hold">
                            <p:stCondLst>
                              <p:cond delay="800"/>
                            </p:stCondLst>
                            <p:childTnLst>
                              <p:par>
                                <p:cTn id="148" presetID="35" presetClass="path" presetSubtype="0" fill="hold" nodeType="afterEffect">
                                  <p:stCondLst>
                                    <p:cond delay="0"/>
                                  </p:stCondLst>
                                  <p:childTnLst>
                                    <p:animMotion origin="layout" path="M 0.056 0.000 L 0.000 0.000 " pathEditMode="relative" rAng="0" ptsTypes="AA">
                                      <p:cBhvr>
                                        <p:cTn id="149" dur="800" fill="hold"/>
                                        <p:tgtEl>
                                          <p:spTgt spid="20"/>
                                        </p:tgtEl>
                                        <p:attrNameLst>
                                          <p:attrName>ppt_x</p:attrName>
                                          <p:attrName>ppt_y</p:attrName>
                                        </p:attrNameLst>
                                      </p:cBhvr>
                                      <p:rCtr x="-56" y="0"/>
                                    </p:animMotion>
                                  </p:childTnLst>
                                </p:cTn>
                              </p:par>
                            </p:childTnLst>
                          </p:cTn>
                        </p:par>
                        <p:par>
                          <p:cTn id="150" fill="hold">
                            <p:stCondLst>
                              <p:cond delay="1600"/>
                            </p:stCondLst>
                            <p:childTnLst>
                              <p:par>
                                <p:cTn id="151" presetID="1" presetClass="exit" presetSubtype="0" fill="hold" nodeType="afterEffect">
                                  <p:stCondLst>
                                    <p:cond delay="0"/>
                                  </p:stCondLst>
                                  <p:childTnLst>
                                    <p:set>
                                      <p:cBhvr>
                                        <p:cTn id="152" dur="1" fill="hold">
                                          <p:stCondLst>
                                            <p:cond delay="0"/>
                                          </p:stCondLst>
                                        </p:cTn>
                                        <p:tgtEl>
                                          <p:spTgt spid="26"/>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78"/>
                                        </p:tgtEl>
                                        <p:attrNameLst>
                                          <p:attrName>style.visibility</p:attrName>
                                        </p:attrNameLst>
                                      </p:cBhvr>
                                      <p:to>
                                        <p:strVal val="hidden"/>
                                      </p:to>
                                    </p:set>
                                  </p:childTnLst>
                                </p:cTn>
                              </p:par>
                              <p:par>
                                <p:cTn id="155" presetID="1" presetClass="entr" presetSubtype="0" fill="hold" grpId="0" nodeType="withEffect">
                                  <p:stCondLst>
                                    <p:cond delay="0"/>
                                  </p:stCondLst>
                                  <p:childTnLst>
                                    <p:set>
                                      <p:cBhvr>
                                        <p:cTn id="156" dur="1" fill="hold">
                                          <p:stCondLst>
                                            <p:cond delay="0"/>
                                          </p:stCondLst>
                                        </p:cTn>
                                        <p:tgtEl>
                                          <p:spTgt spid="74"/>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5"/>
                                        </p:tgtEl>
                                        <p:attrNameLst>
                                          <p:attrName>style.visibility</p:attrName>
                                        </p:attrNameLst>
                                      </p:cBhvr>
                                      <p:to>
                                        <p:strVal val="visible"/>
                                      </p:to>
                                    </p:set>
                                  </p:childTnLst>
                                </p:cTn>
                              </p:par>
                            </p:childTnLst>
                          </p:cTn>
                        </p:par>
                        <p:par>
                          <p:cTn id="159" fill="hold">
                            <p:stCondLst>
                              <p:cond delay="1600"/>
                            </p:stCondLst>
                            <p:childTnLst>
                              <p:par>
                                <p:cTn id="160" presetID="1" presetClass="entr" presetSubtype="0" fill="hold" grpId="0" nodeType="afterEffect">
                                  <p:stCondLst>
                                    <p:cond delay="0"/>
                                  </p:stCondLst>
                                  <p:childTnLst>
                                    <p:set>
                                      <p:cBhvr>
                                        <p:cTn id="161" dur="1" fill="hold">
                                          <p:stCondLst>
                                            <p:cond delay="0"/>
                                          </p:stCondLst>
                                        </p:cTn>
                                        <p:tgtEl>
                                          <p:spTgt spid="81"/>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3" presetClass="emph" presetSubtype="2" fill="hold" grpId="0" nodeType="clickEffect">
                                  <p:stCondLst>
                                    <p:cond delay="0"/>
                                  </p:stCondLst>
                                  <p:childTnLst>
                                    <p:animClr clrSpc="rgb" dir="cw">
                                      <p:cBhvr override="childStyle">
                                        <p:cTn id="165" dur="1000" fill="hold"/>
                                        <p:tgtEl>
                                          <p:spTgt spid="27"/>
                                        </p:tgtEl>
                                        <p:attrNameLst>
                                          <p:attrName>style.color</p:attrName>
                                        </p:attrNameLst>
                                      </p:cBhvr>
                                      <p:to>
                                        <a:srgbClr val="CCCCCC"/>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7" grpId="0"/>
      <p:bldP spid="39" grpId="0" animBg="1"/>
      <p:bldP spid="40" grpId="0"/>
      <p:bldP spid="45" grpId="0" animBg="1"/>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animBg="1"/>
      <p:bldP spid="77" grpId="0" animBg="1"/>
      <p:bldP spid="78" grpId="0" animBg="1"/>
      <p:bldP spid="78" grpId="1" animBg="1"/>
      <p:bldP spid="79" grpId="0" animBg="1"/>
      <p:bldP spid="80" grpId="0" animBg="1"/>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5" name="Text Box 3"/>
          <p:cNvSpPr txBox="1">
            <a:spLocks noChangeArrowheads="1"/>
          </p:cNvSpPr>
          <p:nvPr/>
        </p:nvSpPr>
        <p:spPr bwMode="auto">
          <a:xfrm>
            <a:off x="342900" y="1193800"/>
            <a:ext cx="8440738" cy="5327612"/>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private:</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Buffer data structure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In the array-based implementation of the buffer, the characters in the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buffer are stored in a dynamic array.  In addition to the array, the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structure keeps track of the capacity of the buffer, the length of the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buffer, and the cursor position.  The cursor position is the index of</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character that follows where the cursor would appear on the screen.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Constants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static 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INITIAL_CAPACITY = 10;</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Instance variables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char *array;          </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Dynamic array of characters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capacity;         </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Allocated size of that array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length;           </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Number of character in buffer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cursor;           </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Index of character after cursor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Private method prototype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void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expandCapacity</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p:txBody>
      </p:sp>
      <p:sp>
        <p:nvSpPr>
          <p:cNvPr id="97587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7587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Private Data for Array-Based Buffer</a:t>
            </a:r>
          </a:p>
        </p:txBody>
      </p:sp>
    </p:spTree>
    <p:extLst>
      <p:ext uri="{BB962C8B-B14F-4D97-AF65-F5344CB8AC3E}">
        <p14:creationId xmlns:p14="http://schemas.microsoft.com/office/powerpoint/2010/main" val="133512801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Software Patterns for Editing Text</a:t>
            </a:r>
            <a:endParaRPr lang="en-US" sz="4000" dirty="0">
              <a:solidFill>
                <a:schemeClr val="tx1"/>
              </a:solidFill>
            </a:endParaRPr>
          </a:p>
        </p:txBody>
      </p:sp>
      <p:sp>
        <p:nvSpPr>
          <p:cNvPr id="932877" name="Rectangle 13"/>
          <p:cNvSpPr>
            <a:spLocks noChangeArrowheads="1"/>
          </p:cNvSpPr>
          <p:nvPr/>
        </p:nvSpPr>
        <p:spPr bwMode="auto">
          <a:xfrm>
            <a:off x="482600" y="1231900"/>
            <a:ext cx="8164513" cy="5245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Most editors today follow the </a:t>
            </a:r>
            <a:r>
              <a:rPr lang="en-US" sz="2400" b="0" dirty="0">
                <a:solidFill>
                  <a:srgbClr val="FF0000"/>
                </a:solidFill>
              </a:rPr>
              <a:t>WYSIWYG</a:t>
            </a:r>
            <a:r>
              <a:rPr lang="en-US" sz="2400" b="0" dirty="0">
                <a:solidFill>
                  <a:srgbClr val="000000"/>
                </a:solidFill>
              </a:rPr>
              <a:t> principle, which is an acronym for “</a:t>
            </a:r>
            <a:r>
              <a:rPr lang="en-US" sz="2400" b="0" dirty="0">
                <a:solidFill>
                  <a:srgbClr val="FF0000"/>
                </a:solidFill>
              </a:rPr>
              <a:t>what you see is what you get</a:t>
            </a:r>
            <a:r>
              <a:rPr lang="en-US" sz="2400" b="0" dirty="0">
                <a:solidFill>
                  <a:srgbClr val="000000"/>
                </a:solidFill>
              </a:rPr>
              <a:t>” that keeps the screen updated so that it shows the current document.</a:t>
            </a:r>
          </a:p>
          <a:p>
            <a:pPr marL="342900" indent="-342900">
              <a:lnSpc>
                <a:spcPct val="85000"/>
              </a:lnSpc>
              <a:spcAft>
                <a:spcPct val="50000"/>
              </a:spcAft>
              <a:buFontTx/>
              <a:buChar char="•"/>
            </a:pPr>
            <a:r>
              <a:rPr lang="en-US" sz="2400" b="0" dirty="0">
                <a:solidFill>
                  <a:srgbClr val="000000"/>
                </a:solidFill>
              </a:rPr>
              <a:t>Before WYSIWYG editors existed, most editors used a </a:t>
            </a:r>
            <a:r>
              <a:rPr lang="en-US" sz="2400" b="0" dirty="0">
                <a:solidFill>
                  <a:srgbClr val="FF0000"/>
                </a:solidFill>
              </a:rPr>
              <a:t>command-line model</a:t>
            </a:r>
            <a:r>
              <a:rPr lang="en-US" sz="2400" b="0" dirty="0">
                <a:solidFill>
                  <a:srgbClr val="000000"/>
                </a:solidFill>
              </a:rPr>
              <a:t>.  To edit a document, you enter commands that consist of a letter, possibly along with some additional data.</a:t>
            </a:r>
          </a:p>
          <a:p>
            <a:pPr marL="342900" indent="-342900">
              <a:lnSpc>
                <a:spcPct val="85000"/>
              </a:lnSpc>
              <a:spcAft>
                <a:spcPct val="50000"/>
              </a:spcAft>
              <a:buFontTx/>
              <a:buChar char="•"/>
            </a:pPr>
            <a:r>
              <a:rPr lang="en-US" altLang="zh-CN" sz="2400" b="0" dirty="0">
                <a:solidFill>
                  <a:srgbClr val="000000"/>
                </a:solidFill>
              </a:rPr>
              <a:t>Rather than showing the contents of the editor all the time, command-line editors showed the contents only when the user asked for them. </a:t>
            </a:r>
          </a:p>
          <a:p>
            <a:pPr marL="342900" indent="-342900">
              <a:lnSpc>
                <a:spcPct val="85000"/>
              </a:lnSpc>
              <a:spcAft>
                <a:spcPct val="50000"/>
              </a:spcAft>
              <a:buFontTx/>
              <a:buChar char="•"/>
            </a:pP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28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28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7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3347" name="Text Box 3"/>
          <p:cNvSpPr txBox="1">
            <a:spLocks noChangeArrowheads="1"/>
          </p:cNvSpPr>
          <p:nvPr/>
        </p:nvSpPr>
        <p:spPr bwMode="auto">
          <a:xfrm>
            <a:off x="342900" y="1193800"/>
            <a:ext cx="8440738" cy="533120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File: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buffer.cpp</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(array version)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This file implements the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EditorBuffer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class using an array representation.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#include &lt;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iostream</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#include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buffer.h</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using namespace std;</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Constructor and destructor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constructor initializes the private fields.  The destructor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frees the heap-allocated memory, which is the dynamic array.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EditorBuffer::EditorBuffer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capacity = INITIAL_CAPACITY;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array = new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char[capacity</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length = 0;</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cursor = 0;</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EditorBuffer::~EditorBuffer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delete[] array;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95334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334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3350"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Array-Based Buffer Implementation</a:t>
            </a:r>
          </a:p>
        </p:txBody>
      </p:sp>
      <p:sp>
        <p:nvSpPr>
          <p:cNvPr id="95335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59677123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
        <p:nvSpPr>
          <p:cNvPr id="1006595" name="Text Box 3"/>
          <p:cNvSpPr txBox="1">
            <a:spLocks noChangeArrowheads="1"/>
          </p:cNvSpPr>
          <p:nvPr/>
        </p:nvSpPr>
        <p:spPr bwMode="auto">
          <a:xfrm>
            <a:off x="350838" y="1219200"/>
            <a:ext cx="8440737" cy="378001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p>
          <a:p>
            <a:pPr>
              <a:lnSpc>
                <a:spcPct val="90000"/>
              </a:lnSpc>
            </a:pPr>
            <a:r>
              <a:rPr lang="en-US" dirty="0">
                <a:solidFill>
                  <a:srgbClr val="000000"/>
                </a:solidFill>
                <a:latin typeface="Courier New" charset="0"/>
              </a:rPr>
              <a:t>   capacity = INITIAL_CAPACITY;</a:t>
            </a:r>
          </a:p>
          <a:p>
            <a:pPr>
              <a:lnSpc>
                <a:spcPct val="90000"/>
              </a:lnSpc>
            </a:pPr>
            <a:r>
              <a:rPr lang="en-US" dirty="0">
                <a:solidFill>
                  <a:srgbClr val="000000"/>
                </a:solidFill>
                <a:latin typeface="Courier New" charset="0"/>
              </a:rPr>
              <a:t>   array = new </a:t>
            </a:r>
            <a:r>
              <a:rPr lang="en-US" dirty="0" err="1">
                <a:solidFill>
                  <a:srgbClr val="000000"/>
                </a:solidFill>
                <a:latin typeface="Courier New" charset="0"/>
              </a:rPr>
              <a:t>char[capacity</a:t>
            </a:r>
            <a:r>
              <a:rPr lang="en-US" dirty="0">
                <a:solidFill>
                  <a:srgbClr val="000000"/>
                </a:solidFill>
                <a:latin typeface="Courier New" charset="0"/>
              </a:rPr>
              <a:t>];</a:t>
            </a:r>
          </a:p>
          <a:p>
            <a:pPr>
              <a:lnSpc>
                <a:spcPct val="90000"/>
              </a:lnSpc>
            </a:pPr>
            <a:r>
              <a:rPr lang="en-US" dirty="0">
                <a:solidFill>
                  <a:srgbClr val="000000"/>
                </a:solidFill>
                <a:latin typeface="Courier New" charset="0"/>
              </a:rPr>
              <a:t>   length = 0;</a:t>
            </a:r>
          </a:p>
          <a:p>
            <a:pPr>
              <a:lnSpc>
                <a:spcPct val="90000"/>
              </a:lnSpc>
            </a:pPr>
            <a:r>
              <a:rPr lang="en-US" dirty="0">
                <a:solidFill>
                  <a:srgbClr val="000000"/>
                </a:solidFill>
                <a:latin typeface="Courier New" charset="0"/>
              </a:rPr>
              <a:t>   cursor = 0;</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destructor has to free any memory that is allocated</a:t>
            </a:r>
          </a:p>
          <a:p>
            <a:pPr>
              <a:lnSpc>
                <a:spcPct val="90000"/>
              </a:lnSpc>
            </a:pPr>
            <a:r>
              <a:rPr lang="en-US" dirty="0">
                <a:solidFill>
                  <a:srgbClr val="0000FF"/>
                </a:solidFill>
                <a:latin typeface="Courier New" charset="0"/>
              </a:rPr>
              <a:t> * along the way in order to support the guarantee that</a:t>
            </a:r>
          </a:p>
          <a:p>
            <a:pPr>
              <a:lnSpc>
                <a:spcPct val="90000"/>
              </a:lnSpc>
            </a:pPr>
            <a:r>
              <a:rPr lang="en-US" dirty="0">
                <a:solidFill>
                  <a:srgbClr val="0000FF"/>
                </a:solidFill>
                <a:latin typeface="Courier New" charset="0"/>
              </a:rPr>
              <a:t> * the editor buffer not leak memory.  The only dynamically</a:t>
            </a:r>
          </a:p>
          <a:p>
            <a:pPr>
              <a:lnSpc>
                <a:spcPct val="90000"/>
              </a:lnSpc>
            </a:pPr>
            <a:r>
              <a:rPr lang="en-US" dirty="0">
                <a:solidFill>
                  <a:srgbClr val="0000FF"/>
                </a:solidFill>
                <a:latin typeface="Courier New" charset="0"/>
              </a:rPr>
              <a:t> * allocated memory is the dynamic array that stores the text.</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p>
          <a:p>
            <a:pPr>
              <a:lnSpc>
                <a:spcPct val="90000"/>
              </a:lnSpc>
            </a:pPr>
            <a:r>
              <a:rPr lang="en-US" dirty="0">
                <a:solidFill>
                  <a:srgbClr val="000000"/>
                </a:solidFill>
                <a:latin typeface="Courier New" charset="0"/>
              </a:rPr>
              <a:t>   delete[] array;</a:t>
            </a: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100659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1006598" name="Text Box 6"/>
            <p:cNvSpPr txBox="1">
              <a:spLocks noChangeArrowheads="1"/>
            </p:cNvSpPr>
            <p:nvPr/>
          </p:nvSpPr>
          <p:spPr bwMode="auto">
            <a:xfrm>
              <a:off x="251" y="752"/>
              <a:ext cx="5261" cy="274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moveCursor</a:t>
              </a:r>
              <a:r>
                <a:rPr lang="en-US" dirty="0">
                  <a:solidFill>
                    <a:srgbClr val="0000FF"/>
                  </a:solidFill>
                  <a:latin typeface="Courier New" charset="0"/>
                </a:rPr>
                <a:t> methods</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four </a:t>
              </a:r>
              <a:r>
                <a:rPr lang="en-US" dirty="0" err="1">
                  <a:solidFill>
                    <a:srgbClr val="0000FF"/>
                  </a:solidFill>
                  <a:latin typeface="Courier New" charset="0"/>
                </a:rPr>
                <a:t>moveCursor</a:t>
              </a:r>
              <a:r>
                <a:rPr lang="en-US" dirty="0">
                  <a:solidFill>
                    <a:srgbClr val="0000FF"/>
                  </a:solidFill>
                  <a:latin typeface="Courier New" charset="0"/>
                </a:rPr>
                <a:t> methods simply adjust the value of the</a:t>
              </a:r>
            </a:p>
            <a:p>
              <a:pPr>
                <a:lnSpc>
                  <a:spcPct val="90000"/>
                </a:lnSpc>
              </a:pPr>
              <a:r>
                <a:rPr lang="en-US" dirty="0">
                  <a:solidFill>
                    <a:srgbClr val="0000FF"/>
                  </a:solidFill>
                  <a:latin typeface="Courier New" charset="0"/>
                </a:rPr>
                <a:t> * cursor instance variable.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(cursor &lt; length) cursor++;</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(cursor &gt; 0) cursor--;</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p>
            <a:p>
              <a:pPr>
                <a:lnSpc>
                  <a:spcPct val="90000"/>
                </a:lnSpc>
              </a:pPr>
              <a:r>
                <a:rPr lang="en-US" dirty="0">
                  <a:solidFill>
                    <a:srgbClr val="000000"/>
                  </a:solidFill>
                  <a:latin typeface="Courier New" charset="0"/>
                </a:rPr>
                <a:t>   cursor = 0;</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p>
            <a:p>
              <a:pPr>
                <a:lnSpc>
                  <a:spcPct val="90000"/>
                </a:lnSpc>
              </a:pPr>
              <a:r>
                <a:rPr lang="en-US" dirty="0">
                  <a:solidFill>
                    <a:srgbClr val="000000"/>
                  </a:solidFill>
                  <a:latin typeface="Courier New" charset="0"/>
                </a:rPr>
                <a:t>   cursor = length;</a:t>
              </a:r>
            </a:p>
            <a:p>
              <a:pPr>
                <a:lnSpc>
                  <a:spcPct val="90000"/>
                </a:lnSpc>
              </a:pPr>
              <a:r>
                <a:rPr lang="en-US" dirty="0">
                  <a:solidFill>
                    <a:srgbClr val="000000"/>
                  </a:solidFill>
                  <a:latin typeface="Courier New" charset="0"/>
                </a:rPr>
                <a:t>}</a:t>
              </a:r>
            </a:p>
          </p:txBody>
        </p:sp>
      </p:grpSp>
      <p:sp>
        <p:nvSpPr>
          <p:cNvPr id="100659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100660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1006601"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Array-Based Buffer Implementation</a:t>
            </a:r>
          </a:p>
        </p:txBody>
      </p:sp>
      <p:sp>
        <p:nvSpPr>
          <p:cNvPr id="100660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1006595"/>
                                        </p:tgtEl>
                                        <p:attrNameLst>
                                          <p:attrName>ppt_x</p:attrName>
                                        </p:attrNameLst>
                                      </p:cBhvr>
                                      <p:tavLst>
                                        <p:tav tm="0">
                                          <p:val>
                                            <p:strVal val="ppt_x"/>
                                          </p:val>
                                        </p:tav>
                                        <p:tav tm="100000">
                                          <p:val>
                                            <p:strVal val="ppt_x"/>
                                          </p:val>
                                        </p:tav>
                                      </p:tavLst>
                                    </p:anim>
                                    <p:anim calcmode="lin" valueType="num">
                                      <p:cBhvr additive="base">
                                        <p:cTn id="7" dur="1000"/>
                                        <p:tgtEl>
                                          <p:spTgt spid="1006595"/>
                                        </p:tgtEl>
                                        <p:attrNameLst>
                                          <p:attrName>ppt_y</p:attrName>
                                        </p:attrNameLst>
                                      </p:cBhvr>
                                      <p:tavLst>
                                        <p:tav tm="0">
                                          <p:val>
                                            <p:strVal val="ppt_y"/>
                                          </p:val>
                                        </p:tav>
                                        <p:tav tm="100000">
                                          <p:val>
                                            <p:strVal val="0-ppt_h/2"/>
                                          </p:val>
                                        </p:tav>
                                      </p:tavLst>
                                    </p:anim>
                                    <p:set>
                                      <p:cBhvr>
                                        <p:cTn id="8" dur="1" fill="hold">
                                          <p:stCondLst>
                                            <p:cond delay="999"/>
                                          </p:stCondLst>
                                        </p:cTn>
                                        <p:tgtEl>
                                          <p:spTgt spid="10065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59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
        <p:nvSpPr>
          <p:cNvPr id="957443" name="Text Box 3"/>
          <p:cNvSpPr txBox="1">
            <a:spLocks noChangeArrowheads="1"/>
          </p:cNvSpPr>
          <p:nvPr/>
        </p:nvSpPr>
        <p:spPr bwMode="auto">
          <a:xfrm>
            <a:off x="373063" y="1193800"/>
            <a:ext cx="8440737" cy="436170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moveCursor</a:t>
            </a:r>
            <a:r>
              <a:rPr lang="en-US" dirty="0">
                <a:solidFill>
                  <a:srgbClr val="0000FF"/>
                </a:solidFill>
                <a:latin typeface="Courier New" charset="0"/>
              </a:rPr>
              <a:t> methods</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four </a:t>
            </a:r>
            <a:r>
              <a:rPr lang="en-US" dirty="0" err="1">
                <a:solidFill>
                  <a:srgbClr val="0000FF"/>
                </a:solidFill>
                <a:latin typeface="Courier New" charset="0"/>
              </a:rPr>
              <a:t>moveCursor</a:t>
            </a:r>
            <a:r>
              <a:rPr lang="en-US" dirty="0">
                <a:solidFill>
                  <a:srgbClr val="0000FF"/>
                </a:solidFill>
                <a:latin typeface="Courier New" charset="0"/>
              </a:rPr>
              <a:t> methods simply adjust the value of the</a:t>
            </a:r>
          </a:p>
          <a:p>
            <a:pPr>
              <a:lnSpc>
                <a:spcPct val="90000"/>
              </a:lnSpc>
            </a:pPr>
            <a:r>
              <a:rPr lang="en-US" dirty="0">
                <a:solidFill>
                  <a:srgbClr val="0000FF"/>
                </a:solidFill>
                <a:latin typeface="Courier New" charset="0"/>
              </a:rPr>
              <a:t> * cursor instance variable.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(cursor &lt; length) cursor++;</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(cursor &gt; 0) cursor--;</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p>
          <a:p>
            <a:pPr>
              <a:lnSpc>
                <a:spcPct val="90000"/>
              </a:lnSpc>
            </a:pPr>
            <a:r>
              <a:rPr lang="en-US" dirty="0">
                <a:solidFill>
                  <a:srgbClr val="000000"/>
                </a:solidFill>
                <a:latin typeface="Courier New" charset="0"/>
              </a:rPr>
              <a:t>   cursor = 0;</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p>
          <a:p>
            <a:pPr>
              <a:lnSpc>
                <a:spcPct val="90000"/>
              </a:lnSpc>
            </a:pPr>
            <a:r>
              <a:rPr lang="en-US" dirty="0">
                <a:solidFill>
                  <a:srgbClr val="000000"/>
                </a:solidFill>
                <a:latin typeface="Courier New" charset="0"/>
              </a:rPr>
              <a:t>   cursor = length;</a:t>
            </a:r>
          </a:p>
          <a:p>
            <a:pPr>
              <a:lnSpc>
                <a:spcPct val="90000"/>
              </a:lnSpc>
            </a:pPr>
            <a:r>
              <a:rPr lang="en-US" dirty="0">
                <a:solidFill>
                  <a:srgbClr val="000000"/>
                </a:solidFill>
                <a:latin typeface="Courier New" charset="0"/>
              </a:rPr>
              <a:t>}</a:t>
            </a:r>
          </a:p>
        </p:txBody>
      </p:sp>
      <p:grpSp>
        <p:nvGrpSpPr>
          <p:cNvPr id="2" name="Group 11"/>
          <p:cNvGrpSpPr>
            <a:grpSpLocks/>
          </p:cNvGrpSpPr>
          <p:nvPr/>
        </p:nvGrpSpPr>
        <p:grpSpPr bwMode="auto">
          <a:xfrm>
            <a:off x="355600" y="1143000"/>
            <a:ext cx="8494713" cy="5402263"/>
            <a:chOff x="224" y="720"/>
            <a:chExt cx="5351" cy="3403"/>
          </a:xfrm>
        </p:grpSpPr>
        <p:sp>
          <p:nvSpPr>
            <p:cNvPr id="957445" name="Rectangle 5"/>
            <p:cNvSpPr>
              <a:spLocks noChangeArrowheads="1"/>
            </p:cNvSpPr>
            <p:nvPr/>
          </p:nvSpPr>
          <p:spPr bwMode="auto">
            <a:xfrm>
              <a:off x="224" y="720"/>
              <a:ext cx="5351" cy="3403"/>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6" name="Text Box 6"/>
            <p:cNvSpPr txBox="1">
              <a:spLocks noChangeArrowheads="1"/>
            </p:cNvSpPr>
            <p:nvPr/>
          </p:nvSpPr>
          <p:spPr bwMode="auto">
            <a:xfrm>
              <a:off x="235" y="752"/>
              <a:ext cx="5332" cy="335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insertCharacter</a:t>
              </a:r>
              <a:r>
                <a:rPr lang="en-US" dirty="0">
                  <a:solidFill>
                    <a:srgbClr val="0000FF"/>
                  </a:solidFill>
                  <a:latin typeface="Courier New" charset="0"/>
                </a:rPr>
                <a:t> and </a:t>
              </a:r>
              <a:r>
                <a:rPr lang="en-US" dirty="0" err="1">
                  <a:solidFill>
                    <a:srgbClr val="0000FF"/>
                  </a:solidFill>
                  <a:latin typeface="Courier New" charset="0"/>
                </a:rPr>
                <a:t>deleteCharacter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Each of the functions that inserts or deletes characters</a:t>
              </a:r>
            </a:p>
            <a:p>
              <a:pPr>
                <a:lnSpc>
                  <a:spcPct val="90000"/>
                </a:lnSpc>
              </a:pPr>
              <a:r>
                <a:rPr lang="en-US" dirty="0">
                  <a:solidFill>
                    <a:srgbClr val="0000FF"/>
                  </a:solidFill>
                  <a:latin typeface="Courier New" charset="0"/>
                </a:rPr>
                <a:t> * must shift all subsequent characters in the array, either</a:t>
              </a:r>
            </a:p>
            <a:p>
              <a:pPr>
                <a:lnSpc>
                  <a:spcPct val="90000"/>
                </a:lnSpc>
              </a:pPr>
              <a:r>
                <a:rPr lang="en-US" dirty="0">
                  <a:solidFill>
                    <a:srgbClr val="0000FF"/>
                  </a:solidFill>
                  <a:latin typeface="Courier New" charset="0"/>
                </a:rPr>
                <a:t> * to make room for new insertions or to close up space left</a:t>
              </a:r>
            </a:p>
            <a:p>
              <a:pPr>
                <a:lnSpc>
                  <a:spcPct val="90000"/>
                </a:lnSpc>
              </a:pPr>
              <a:r>
                <a:rPr lang="en-US" dirty="0">
                  <a:solidFill>
                    <a:srgbClr val="0000FF"/>
                  </a:solidFill>
                  <a:latin typeface="Courier New" charset="0"/>
                </a:rPr>
                <a:t> * by deletions.</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EditorBuffer::insertCharacter(char</a:t>
              </a:r>
              <a:r>
                <a:rPr lang="en-US" dirty="0">
                  <a:solidFill>
                    <a:srgbClr val="000000"/>
                  </a:solidFill>
                  <a:latin typeface="Courier New" charset="0"/>
                </a:rPr>
                <a:t> </a:t>
              </a:r>
              <a:r>
                <a:rPr lang="en-US" dirty="0" err="1">
                  <a:solidFill>
                    <a:srgbClr val="000000"/>
                  </a:solidFill>
                  <a:latin typeface="Courier New" charset="0"/>
                </a:rPr>
                <a:t>ch</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(length == capacity) </a:t>
              </a:r>
              <a:r>
                <a:rPr lang="en-US" dirty="0" err="1">
                  <a:solidFill>
                    <a:srgbClr val="000000"/>
                  </a:solidFill>
                  <a:latin typeface="Courier New" charset="0"/>
                </a:rPr>
                <a:t>expandCapacity</a:t>
              </a:r>
              <a:r>
                <a:rPr lang="en-US" dirty="0">
                  <a:solidFill>
                    <a:srgbClr val="000000"/>
                  </a:solidFill>
                  <a:latin typeface="Courier New" charset="0"/>
                </a:rPr>
                <a:t>();</a:t>
              </a:r>
            </a:p>
            <a:p>
              <a:pPr>
                <a:lnSpc>
                  <a:spcPct val="90000"/>
                </a:lnSpc>
              </a:pPr>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length; </a:t>
              </a:r>
              <a:r>
                <a:rPr lang="en-US" dirty="0" err="1">
                  <a:solidFill>
                    <a:srgbClr val="000000"/>
                  </a:solidFill>
                  <a:latin typeface="Courier New" charset="0"/>
                </a:rPr>
                <a:t>i</a:t>
              </a:r>
              <a:r>
                <a:rPr lang="en-US" dirty="0">
                  <a:solidFill>
                    <a:srgbClr val="000000"/>
                  </a:solidFill>
                  <a:latin typeface="Courier New" charset="0"/>
                </a:rPr>
                <a:t> &gt; cursor; </a:t>
              </a:r>
              <a:r>
                <a:rPr lang="en-US" dirty="0" err="1">
                  <a:solidFill>
                    <a:srgbClr val="000000"/>
                  </a:solidFill>
                  <a:latin typeface="Courier New" charset="0"/>
                </a:rPr>
                <a:t>i</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array[i</a:t>
              </a:r>
              <a:r>
                <a:rPr lang="en-US" dirty="0">
                  <a:solidFill>
                    <a:srgbClr val="000000"/>
                  </a:solidFill>
                  <a:latin typeface="Courier New" charset="0"/>
                </a:rPr>
                <a:t>] = </a:t>
              </a:r>
              <a:r>
                <a:rPr lang="en-US" dirty="0" err="1">
                  <a:solidFill>
                    <a:srgbClr val="000000"/>
                  </a:solidFill>
                  <a:latin typeface="Courier New" charset="0"/>
                </a:rPr>
                <a:t>array[i</a:t>
              </a:r>
              <a:r>
                <a:rPr lang="en-US" dirty="0">
                  <a:solidFill>
                    <a:srgbClr val="000000"/>
                  </a:solidFill>
                  <a:latin typeface="Courier New" charset="0"/>
                </a:rPr>
                <a:t> - 1];</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array[cursor</a:t>
              </a:r>
              <a:r>
                <a:rPr lang="en-US" dirty="0">
                  <a:solidFill>
                    <a:srgbClr val="000000"/>
                  </a:solidFill>
                  <a:latin typeface="Courier New" charset="0"/>
                </a:rPr>
                <a:t>] = </a:t>
              </a:r>
              <a:r>
                <a:rPr lang="en-US" dirty="0" err="1">
                  <a:solidFill>
                    <a:srgbClr val="000000"/>
                  </a:solidFill>
                  <a:latin typeface="Courier New" charset="0"/>
                </a:rPr>
                <a:t>ch</a:t>
              </a:r>
              <a:r>
                <a:rPr lang="en-US" dirty="0">
                  <a:solidFill>
                    <a:srgbClr val="000000"/>
                  </a:solidFill>
                  <a:latin typeface="Courier New" charset="0"/>
                </a:rPr>
                <a:t>;</a:t>
              </a:r>
            </a:p>
            <a:p>
              <a:pPr>
                <a:lnSpc>
                  <a:spcPct val="90000"/>
                </a:lnSpc>
              </a:pPr>
              <a:r>
                <a:rPr lang="en-US" dirty="0">
                  <a:solidFill>
                    <a:srgbClr val="000000"/>
                  </a:solidFill>
                  <a:latin typeface="Courier New" charset="0"/>
                </a:rPr>
                <a:t>   length++;</a:t>
              </a:r>
            </a:p>
            <a:p>
              <a:pPr>
                <a:lnSpc>
                  <a:spcPct val="90000"/>
                </a:lnSpc>
              </a:pPr>
              <a:r>
                <a:rPr lang="en-US" dirty="0">
                  <a:solidFill>
                    <a:srgbClr val="000000"/>
                  </a:solidFill>
                  <a:latin typeface="Courier New" charset="0"/>
                </a:rPr>
                <a:t>   cursor++;</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EditorBuffer::deleteCharacter</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(cursor &lt; length) {</a:t>
              </a:r>
            </a:p>
            <a:p>
              <a:pPr>
                <a:lnSpc>
                  <a:spcPct val="90000"/>
                </a:lnSpc>
              </a:pPr>
              <a:r>
                <a:rPr lang="en-US" dirty="0">
                  <a:solidFill>
                    <a:srgbClr val="000000"/>
                  </a:solidFill>
                  <a:latin typeface="Courier New" charset="0"/>
                </a:rPr>
                <a:t>      for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i</a:t>
              </a:r>
              <a:r>
                <a:rPr lang="en-US" dirty="0">
                  <a:solidFill>
                    <a:srgbClr val="000000"/>
                  </a:solidFill>
                  <a:latin typeface="Courier New" charset="0"/>
                </a:rPr>
                <a:t> = cursor+1; </a:t>
              </a:r>
              <a:r>
                <a:rPr lang="en-US" dirty="0" err="1">
                  <a:solidFill>
                    <a:srgbClr val="000000"/>
                  </a:solidFill>
                  <a:latin typeface="Courier New" charset="0"/>
                </a:rPr>
                <a:t>i</a:t>
              </a:r>
              <a:r>
                <a:rPr lang="en-US" dirty="0">
                  <a:solidFill>
                    <a:srgbClr val="000000"/>
                  </a:solidFill>
                  <a:latin typeface="Courier New" charset="0"/>
                </a:rPr>
                <a:t> &lt; length; </a:t>
              </a:r>
              <a:r>
                <a:rPr lang="en-US" dirty="0" err="1">
                  <a:solidFill>
                    <a:srgbClr val="000000"/>
                  </a:solidFill>
                  <a:latin typeface="Courier New" charset="0"/>
                </a:rPr>
                <a:t>i</a:t>
              </a: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array[i</a:t>
              </a:r>
              <a:r>
                <a:rPr lang="en-US" dirty="0">
                  <a:solidFill>
                    <a:srgbClr val="000000"/>
                  </a:solidFill>
                  <a:latin typeface="Courier New" charset="0"/>
                </a:rPr>
                <a:t> - 1] = </a:t>
              </a:r>
              <a:r>
                <a:rPr lang="en-US" dirty="0" err="1">
                  <a:solidFill>
                    <a:srgbClr val="000000"/>
                  </a:solidFill>
                  <a:latin typeface="Courier New" charset="0"/>
                </a:rPr>
                <a:t>array[i</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length--;</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p:txBody>
        </p:sp>
      </p:grpSp>
      <p:sp>
        <p:nvSpPr>
          <p:cNvPr id="95744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9"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Array-Based Buffer Implementation</a:t>
            </a:r>
          </a:p>
        </p:txBody>
      </p:sp>
      <p:sp>
        <p:nvSpPr>
          <p:cNvPr id="95745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57443"/>
                                        </p:tgtEl>
                                        <p:attrNameLst>
                                          <p:attrName>ppt_x</p:attrName>
                                        </p:attrNameLst>
                                      </p:cBhvr>
                                      <p:tavLst>
                                        <p:tav tm="0">
                                          <p:val>
                                            <p:strVal val="ppt_x"/>
                                          </p:val>
                                        </p:tav>
                                        <p:tav tm="100000">
                                          <p:val>
                                            <p:strVal val="ppt_x"/>
                                          </p:val>
                                        </p:tav>
                                      </p:tavLst>
                                    </p:anim>
                                    <p:anim calcmode="lin" valueType="num">
                                      <p:cBhvr additive="base">
                                        <p:cTn id="7" dur="1000"/>
                                        <p:tgtEl>
                                          <p:spTgt spid="957443"/>
                                        </p:tgtEl>
                                        <p:attrNameLst>
                                          <p:attrName>ppt_y</p:attrName>
                                        </p:attrNameLst>
                                      </p:cBhvr>
                                      <p:tavLst>
                                        <p:tav tm="0">
                                          <p:val>
                                            <p:strVal val="ppt_y"/>
                                          </p:val>
                                        </p:tav>
                                        <p:tav tm="100000">
                                          <p:val>
                                            <p:strVal val="0-ppt_h/2"/>
                                          </p:val>
                                        </p:tav>
                                      </p:tavLst>
                                    </p:anim>
                                    <p:set>
                                      <p:cBhvr>
                                        <p:cTn id="8" dur="1" fill="hold">
                                          <p:stCondLst>
                                            <p:cond delay="999"/>
                                          </p:stCondLst>
                                        </p:cTn>
                                        <p:tgtEl>
                                          <p:spTgt spid="95744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4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9491" name="Text Box 3"/>
          <p:cNvSpPr txBox="1">
            <a:spLocks noChangeArrowheads="1"/>
          </p:cNvSpPr>
          <p:nvPr/>
        </p:nvSpPr>
        <p:spPr bwMode="auto">
          <a:xfrm>
            <a:off x="373063" y="1193800"/>
            <a:ext cx="8440737" cy="533120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insertCharacter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and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deleteCharacter</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Each of the functions that inserts or deletes characters must shift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all subsequent characters in the array, either to make room for new</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insertions or to close up space left by deletions.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void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EditorBuffer::insertCharacter(char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ch</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(length == capacity)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expandCapacity</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for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length;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&gt; cursor;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- 1];</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array[cursor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ch</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length++;</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cursor++;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void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EditorBuffer::deleteCharacter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(cursor &lt; length) </a:t>
            </a:r>
            <a:r>
              <a:rPr kumimoji="0" lang="en-US" sz="1400" b="1" i="0" u="none" strike="noStrike" kern="1200" cap="none" spc="0" normalizeH="0" baseline="0" noProof="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for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cursor+1;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&lt; length;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- 1]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1400" b="1" i="0" u="none" strike="noStrike" kern="1200" cap="none" spc="0" normalizeH="0" baseline="0" noProof="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length--;</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p:txBody>
      </p:sp>
      <p:grpSp>
        <p:nvGrpSpPr>
          <p:cNvPr id="2" name="Group 4"/>
          <p:cNvGrpSpPr>
            <a:grpSpLocks/>
          </p:cNvGrpSpPr>
          <p:nvPr/>
        </p:nvGrpSpPr>
        <p:grpSpPr bwMode="auto">
          <a:xfrm>
            <a:off x="355600" y="1143000"/>
            <a:ext cx="8494713" cy="5575300"/>
            <a:chOff x="240" y="720"/>
            <a:chExt cx="5280" cy="3512"/>
          </a:xfrm>
        </p:grpSpPr>
        <p:sp>
          <p:nvSpPr>
            <p:cNvPr id="95949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9494" name="Text Box 6"/>
            <p:cNvSpPr txBox="1">
              <a:spLocks noChangeArrowheads="1"/>
            </p:cNvSpPr>
            <p:nvPr/>
          </p:nvSpPr>
          <p:spPr bwMode="auto">
            <a:xfrm>
              <a:off x="251" y="752"/>
              <a:ext cx="5261" cy="348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Simple getter methods: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getText</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getCursor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string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EditorBuffer::getText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const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string(array</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length);</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EditorBuffer::getCursor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const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cursor;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expandCapacity</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This private method doubles the size of the array whenever the old one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runs out of space.  To do so,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expandCapacity</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allocates a new array,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copies the old characters to the new array, and then frees the old array.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void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EditorBuffer::expandCapacity</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char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oldArray</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array;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capacity *= 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array = new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char[capacity</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for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0;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&lt; length;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oldArray[i</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delete[]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oldArray</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p:txBody>
        </p:sp>
      </p:grpSp>
      <p:sp>
        <p:nvSpPr>
          <p:cNvPr id="95949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949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949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Array-Based Buffer Implementation</a:t>
            </a:r>
          </a:p>
        </p:txBody>
      </p:sp>
      <p:sp>
        <p:nvSpPr>
          <p:cNvPr id="95949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60872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59491"/>
                                        </p:tgtEl>
                                        <p:attrNameLst>
                                          <p:attrName>ppt_x</p:attrName>
                                        </p:attrNameLst>
                                      </p:cBhvr>
                                      <p:tavLst>
                                        <p:tav tm="0">
                                          <p:val>
                                            <p:strVal val="ppt_x"/>
                                          </p:val>
                                        </p:tav>
                                        <p:tav tm="100000">
                                          <p:val>
                                            <p:strVal val="ppt_x"/>
                                          </p:val>
                                        </p:tav>
                                      </p:tavLst>
                                    </p:anim>
                                    <p:anim calcmode="lin" valueType="num">
                                      <p:cBhvr additive="base">
                                        <p:cTn id="7" dur="1000"/>
                                        <p:tgtEl>
                                          <p:spTgt spid="959491"/>
                                        </p:tgtEl>
                                        <p:attrNameLst>
                                          <p:attrName>ppt_y</p:attrName>
                                        </p:attrNameLst>
                                      </p:cBhvr>
                                      <p:tavLst>
                                        <p:tav tm="0">
                                          <p:val>
                                            <p:strVal val="ppt_y"/>
                                          </p:val>
                                        </p:tav>
                                        <p:tav tm="100000">
                                          <p:val>
                                            <p:strVal val="0-ppt_h/2"/>
                                          </p:val>
                                        </p:tav>
                                      </p:tavLst>
                                    </p:anim>
                                    <p:set>
                                      <p:cBhvr>
                                        <p:cTn id="8" dur="1" fill="hold">
                                          <p:stCondLst>
                                            <p:cond delay="999"/>
                                          </p:stCondLst>
                                        </p:cTn>
                                        <p:tgtEl>
                                          <p:spTgt spid="95949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49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Insertion in Fixed Text</a:t>
            </a:r>
            <a:endParaRPr lang="en-US">
              <a:solidFill>
                <a:schemeClr val="tx1"/>
              </a:solidFill>
            </a:endParaRPr>
          </a:p>
        </p:txBody>
      </p:sp>
      <p:pic>
        <p:nvPicPr>
          <p:cNvPr id="900107" name="Picture 11" descr="USDecl"/>
          <p:cNvPicPr>
            <a:picLocks noChangeAspect="1" noChangeArrowheads="1"/>
          </p:cNvPicPr>
          <p:nvPr/>
        </p:nvPicPr>
        <p:blipFill>
          <a:blip r:embed="rId3"/>
          <a:srcRect/>
          <a:stretch>
            <a:fillRect/>
          </a:stretch>
        </p:blipFill>
        <p:spPr bwMode="auto">
          <a:xfrm>
            <a:off x="296863" y="1230313"/>
            <a:ext cx="4198937" cy="5094287"/>
          </a:xfrm>
          <a:prstGeom prst="rect">
            <a:avLst/>
          </a:prstGeom>
          <a:noFill/>
        </p:spPr>
      </p:pic>
      <p:pic>
        <p:nvPicPr>
          <p:cNvPr id="900108" name="Picture 12" descr="DeclInset"/>
          <p:cNvPicPr>
            <a:picLocks noChangeAspect="1" noChangeArrowheads="1"/>
          </p:cNvPicPr>
          <p:nvPr/>
        </p:nvPicPr>
        <p:blipFill>
          <a:blip r:embed="rId4"/>
          <a:srcRect l="10768" t="27132" r="9445" b="23256"/>
          <a:stretch>
            <a:fillRect/>
          </a:stretch>
        </p:blipFill>
        <p:spPr bwMode="auto">
          <a:xfrm>
            <a:off x="4800600" y="4572000"/>
            <a:ext cx="3862388" cy="1169988"/>
          </a:xfrm>
          <a:prstGeom prst="rect">
            <a:avLst/>
          </a:prstGeom>
          <a:noFill/>
        </p:spPr>
      </p:pic>
      <p:sp>
        <p:nvSpPr>
          <p:cNvPr id="900109" name="Oval 13"/>
          <p:cNvSpPr>
            <a:spLocks noChangeArrowheads="1"/>
          </p:cNvSpPr>
          <p:nvPr/>
        </p:nvSpPr>
        <p:spPr bwMode="auto">
          <a:xfrm>
            <a:off x="5791200" y="4584700"/>
            <a:ext cx="1600200" cy="1143000"/>
          </a:xfrm>
          <a:prstGeom prst="ellipse">
            <a:avLst/>
          </a:prstGeom>
          <a:noFill/>
          <a:ln w="19050">
            <a:solidFill>
              <a:srgbClr val="FF0000"/>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900112" name="Text Box 16"/>
          <p:cNvSpPr txBox="1">
            <a:spLocks noChangeArrowheads="1"/>
          </p:cNvSpPr>
          <p:nvPr/>
        </p:nvSpPr>
        <p:spPr bwMode="auto">
          <a:xfrm>
            <a:off x="4724400" y="1371600"/>
            <a:ext cx="4070350" cy="2600712"/>
          </a:xfrm>
          <a:prstGeom prst="rect">
            <a:avLst/>
          </a:prstGeom>
          <a:noFill/>
          <a:ln w="9525">
            <a:noFill/>
            <a:miter lim="800000"/>
            <a:headEnd/>
            <a:tailEnd/>
          </a:ln>
          <a:effectLst/>
        </p:spPr>
        <p:txBody>
          <a:bodyPr>
            <a:prstTxWarp prst="textNoShape">
              <a:avLst/>
            </a:prstTxWarp>
            <a:spAutoFit/>
          </a:bodyPr>
          <a:lstStyle/>
          <a:p>
            <a:pPr>
              <a:lnSpc>
                <a:spcPct val="85000"/>
              </a:lnSpc>
              <a:spcAft>
                <a:spcPct val="50000"/>
              </a:spcAft>
            </a:pPr>
            <a:r>
              <a:rPr lang="en-US" sz="2000" b="0" dirty="0">
                <a:solidFill>
                  <a:srgbClr val="000000"/>
                </a:solidFill>
              </a:rPr>
              <a:t>Suppose you’re Thomas Jefferson and that you’re writing timeless prose to mark our nation’s founding.  Of the British outrages, you’ve written that “our repeated petitions have been answered by repeated injury.”</a:t>
            </a:r>
          </a:p>
          <a:p>
            <a:pPr>
              <a:lnSpc>
                <a:spcPct val="85000"/>
              </a:lnSpc>
            </a:pPr>
            <a:r>
              <a:rPr lang="en-US" sz="2000" b="0" dirty="0">
                <a:solidFill>
                  <a:srgbClr val="000000"/>
                </a:solidFill>
              </a:rPr>
              <a:t>Now someone wants you to add the word “only” after “answered” in the finished text.  What do you do?</a:t>
            </a:r>
          </a:p>
        </p:txBody>
      </p:sp>
      <p:sp>
        <p:nvSpPr>
          <p:cNvPr id="7" name="Oval 13">
            <a:extLst>
              <a:ext uri="{FF2B5EF4-FFF2-40B4-BE49-F238E27FC236}">
                <a16:creationId xmlns:a16="http://schemas.microsoft.com/office/drawing/2014/main" id="{236FAB55-C368-434A-B052-8E7C0D5857E7}"/>
              </a:ext>
            </a:extLst>
          </p:cNvPr>
          <p:cNvSpPr>
            <a:spLocks noChangeAspect="1" noChangeArrowheads="1"/>
          </p:cNvSpPr>
          <p:nvPr/>
        </p:nvSpPr>
        <p:spPr bwMode="auto">
          <a:xfrm flipV="1">
            <a:off x="2209800" y="4241622"/>
            <a:ext cx="337820" cy="241300"/>
          </a:xfrm>
          <a:prstGeom prst="ellipse">
            <a:avLst/>
          </a:prstGeom>
          <a:noFill/>
          <a:ln w="19050">
            <a:solidFill>
              <a:srgbClr val="FF0000"/>
            </a:solidFill>
            <a:round/>
            <a:headEnd/>
            <a:tailEnd/>
          </a:ln>
          <a:effectLst/>
        </p:spPr>
        <p:txBody>
          <a:bodyPr wrap="none" anchor="ctr">
            <a:prstTxWarp prst="textNoShape">
              <a:avLst/>
            </a:prstTxWarp>
          </a:bodyPr>
          <a:lstStyle/>
          <a:p>
            <a:pPr algn="ctr"/>
            <a:endParaRPr lang="en-US"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001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900108"/>
                                        </p:tgtEl>
                                        <p:attrNameLst>
                                          <p:attrName>style.visibility</p:attrName>
                                        </p:attrNameLst>
                                      </p:cBhvr>
                                      <p:to>
                                        <p:strVal val="visible"/>
                                      </p:to>
                                    </p:set>
                                    <p:anim calcmode="lin" valueType="num">
                                      <p:cBhvr>
                                        <p:cTn id="11" dur="500" fill="hold"/>
                                        <p:tgtEl>
                                          <p:spTgt spid="900108"/>
                                        </p:tgtEl>
                                        <p:attrNameLst>
                                          <p:attrName>ppt_w</p:attrName>
                                        </p:attrNameLst>
                                      </p:cBhvr>
                                      <p:tavLst>
                                        <p:tav tm="0">
                                          <p:val>
                                            <p:fltVal val="0"/>
                                          </p:val>
                                        </p:tav>
                                        <p:tav tm="100000">
                                          <p:val>
                                            <p:strVal val="#ppt_w"/>
                                          </p:val>
                                        </p:tav>
                                      </p:tavLst>
                                    </p:anim>
                                    <p:anim calcmode="lin" valueType="num">
                                      <p:cBhvr>
                                        <p:cTn id="12" dur="500" fill="hold"/>
                                        <p:tgtEl>
                                          <p:spTgt spid="900108"/>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00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0109" grpId="0" animBg="1"/>
      <p:bldP spid="900112" grpId="0" build="p" autoUpdateAnimBg="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p:cNvSpPr>
            <a:spLocks noChangeArrowheads="1"/>
          </p:cNvSpPr>
          <p:nvPr/>
        </p:nvSpPr>
        <p:spPr bwMode="auto">
          <a:xfrm>
            <a:off x="482600" y="1231900"/>
            <a:ext cx="8164513" cy="4635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The list-based model of the </a:t>
            </a:r>
            <a:r>
              <a:rPr lang="en-US" sz="2000" dirty="0" err="1">
                <a:solidFill>
                  <a:srgbClr val="000000"/>
                </a:solidFill>
                <a:latin typeface="Courier New" charset="0"/>
              </a:rPr>
              <a:t>EditorBuffer</a:t>
            </a:r>
            <a:r>
              <a:rPr lang="en-US" sz="2400" b="0" dirty="0">
                <a:solidFill>
                  <a:srgbClr val="000000"/>
                </a:solidFill>
              </a:rPr>
              <a:t> class uses pointers to indicate the order of characters in the buffer.   For example, the buffer containing</a:t>
            </a: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000">
              <a:lnSpc>
                <a:spcPct val="85000"/>
              </a:lnSpc>
              <a:spcAft>
                <a:spcPts val="600"/>
              </a:spcAft>
            </a:pPr>
            <a:r>
              <a:rPr lang="en-US" altLang="zh-CN" sz="2400" b="0" dirty="0">
                <a:solidFill>
                  <a:srgbClr val="000000"/>
                </a:solidFill>
              </a:rPr>
              <a:t>is modeled conceptually like this:</a:t>
            </a:r>
          </a:p>
          <a:p>
            <a:pPr marL="342000">
              <a:lnSpc>
                <a:spcPct val="85000"/>
              </a:lnSpc>
              <a:spcAft>
                <a:spcPts val="600"/>
              </a:spcAft>
            </a:pPr>
            <a:endParaRPr lang="en-US" altLang="zh-CN" sz="2400" b="0" dirty="0">
              <a:solidFill>
                <a:srgbClr val="000000"/>
              </a:solidFill>
            </a:endParaRPr>
          </a:p>
          <a:p>
            <a:pPr marL="342000">
              <a:lnSpc>
                <a:spcPct val="85000"/>
              </a:lnSpc>
              <a:spcAft>
                <a:spcPts val="600"/>
              </a:spcAft>
            </a:pPr>
            <a:endParaRPr lang="en-US" altLang="zh-CN" sz="2400" b="0" dirty="0">
              <a:solidFill>
                <a:srgbClr val="000000"/>
              </a:solidFill>
            </a:endParaRPr>
          </a:p>
          <a:p>
            <a:pPr marL="342000">
              <a:lnSpc>
                <a:spcPct val="85000"/>
              </a:lnSpc>
              <a:spcAft>
                <a:spcPts val="600"/>
              </a:spcAft>
            </a:pPr>
            <a:endParaRPr lang="en-US" altLang="zh-CN" sz="2400" b="0" dirty="0">
              <a:solidFill>
                <a:srgbClr val="000000"/>
              </a:solidFill>
            </a:endParaRPr>
          </a:p>
          <a:p>
            <a:pPr marL="342900" indent="-342900">
              <a:lnSpc>
                <a:spcPct val="85000"/>
              </a:lnSpc>
              <a:spcAft>
                <a:spcPts val="600"/>
              </a:spcAft>
              <a:buFont typeface="Arial" panose="020B0604020202020204" pitchFamily="34" charset="0"/>
              <a:buChar char="•"/>
            </a:pPr>
            <a:r>
              <a:rPr lang="en-US" altLang="zh-CN" sz="2400" b="0" dirty="0">
                <a:solidFill>
                  <a:srgbClr val="000000"/>
                </a:solidFill>
              </a:rPr>
              <a:t>The diagonal line through the last link pointer is used in list diagrams to indicate the </a:t>
            </a:r>
            <a:r>
              <a:rPr lang="en-US" altLang="zh-CN" sz="2000" dirty="0">
                <a:solidFill>
                  <a:srgbClr val="000000"/>
                </a:solidFill>
                <a:latin typeface="Courier New" charset="0"/>
              </a:rPr>
              <a:t>NULL</a:t>
            </a:r>
            <a:r>
              <a:rPr lang="en-US" altLang="zh-CN" sz="2400" b="0" dirty="0">
                <a:solidFill>
                  <a:srgbClr val="000000"/>
                </a:solidFill>
              </a:rPr>
              <a:t> value that marks the end of the list.</a:t>
            </a:r>
          </a:p>
        </p:txBody>
      </p:sp>
      <p:sp>
        <p:nvSpPr>
          <p:cNvPr id="99021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List-Based Buffers</a:t>
            </a:r>
          </a:p>
        </p:txBody>
      </p:sp>
      <p:grpSp>
        <p:nvGrpSpPr>
          <p:cNvPr id="2" name="Group 3"/>
          <p:cNvGrpSpPr>
            <a:grpSpLocks/>
          </p:cNvGrpSpPr>
          <p:nvPr/>
        </p:nvGrpSpPr>
        <p:grpSpPr bwMode="auto">
          <a:xfrm>
            <a:off x="1752600" y="2422525"/>
            <a:ext cx="5630863" cy="1920875"/>
            <a:chOff x="1104" y="1478"/>
            <a:chExt cx="3547" cy="1210"/>
          </a:xfrm>
        </p:grpSpPr>
        <p:sp>
          <p:nvSpPr>
            <p:cNvPr id="990213" name="Rectangle 5"/>
            <p:cNvSpPr>
              <a:spLocks noChangeArrowheads="1"/>
            </p:cNvSpPr>
            <p:nvPr/>
          </p:nvSpPr>
          <p:spPr bwMode="auto">
            <a:xfrm>
              <a:off x="2370" y="1478"/>
              <a:ext cx="1020" cy="25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90214" name="Text Box 6"/>
            <p:cNvSpPr txBox="1">
              <a:spLocks noChangeArrowheads="1"/>
            </p:cNvSpPr>
            <p:nvPr/>
          </p:nvSpPr>
          <p:spPr bwMode="auto">
            <a:xfrm>
              <a:off x="2304" y="1488"/>
              <a:ext cx="115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dirty="0">
                  <a:solidFill>
                    <a:srgbClr val="000000"/>
                  </a:solidFill>
                  <a:latin typeface="Courier New" charset="0"/>
                </a:rPr>
                <a:t>a b c d e</a:t>
              </a:r>
            </a:p>
          </p:txBody>
        </p:sp>
        <p:pic>
          <p:nvPicPr>
            <p:cNvPr id="990216" name="Picture 8" descr="SimpleList"/>
            <p:cNvPicPr>
              <a:picLocks noChangeAspect="1" noChangeArrowheads="1"/>
            </p:cNvPicPr>
            <p:nvPr/>
          </p:nvPicPr>
          <p:blipFill>
            <a:blip r:embed="rId3"/>
            <a:srcRect/>
            <a:stretch>
              <a:fillRect/>
            </a:stretch>
          </p:blipFill>
          <p:spPr bwMode="auto">
            <a:xfrm>
              <a:off x="1104" y="2124"/>
              <a:ext cx="3547" cy="564"/>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Representing the Cursor</a:t>
            </a:r>
          </a:p>
        </p:txBody>
      </p:sp>
      <p:sp>
        <p:nvSpPr>
          <p:cNvPr id="992259" name="Rectangle 3"/>
          <p:cNvSpPr>
            <a:spLocks noChangeArrowheads="1"/>
          </p:cNvSpPr>
          <p:nvPr/>
        </p:nvSpPr>
        <p:spPr bwMode="auto">
          <a:xfrm>
            <a:off x="482600" y="1231900"/>
            <a:ext cx="8164513" cy="539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The diagram on the preceding slide did not indicate the cursor position, mostly because doing so is a bit tricky.</a:t>
            </a:r>
          </a:p>
          <a:p>
            <a:pPr marL="342900" indent="-342900">
              <a:lnSpc>
                <a:spcPct val="85000"/>
              </a:lnSpc>
              <a:spcAft>
                <a:spcPct val="50000"/>
              </a:spcAft>
              <a:buFontTx/>
              <a:buChar char="•"/>
            </a:pPr>
            <a:r>
              <a:rPr lang="en-US" altLang="zh-CN" sz="2400" b="0" dirty="0">
                <a:solidFill>
                  <a:srgbClr val="000000"/>
                </a:solidFill>
              </a:rPr>
              <a:t>If a list contains </a:t>
            </a:r>
            <a:r>
              <a:rPr lang="en-US" altLang="zh-CN" sz="2400" b="0" dirty="0">
                <a:solidFill>
                  <a:srgbClr val="FF0000"/>
                </a:solidFill>
              </a:rPr>
              <a:t>five</a:t>
            </a:r>
            <a:r>
              <a:rPr lang="en-US" altLang="zh-CN" sz="2400" b="0" dirty="0">
                <a:solidFill>
                  <a:srgbClr val="000000"/>
                </a:solidFill>
              </a:rPr>
              <a:t> cells, as in this example, there are </a:t>
            </a:r>
            <a:r>
              <a:rPr lang="en-US" altLang="zh-CN" sz="2400" i="1" dirty="0">
                <a:solidFill>
                  <a:srgbClr val="FF0000"/>
                </a:solidFill>
              </a:rPr>
              <a:t>six</a:t>
            </a:r>
            <a:r>
              <a:rPr lang="en-US" altLang="zh-CN" sz="2400" b="0" dirty="0">
                <a:solidFill>
                  <a:srgbClr val="000000"/>
                </a:solidFill>
              </a:rPr>
              <a:t> positions for the cursor.  Thus, it is impossible to represent all of the possible positions by pointing to some cell.</a:t>
            </a:r>
          </a:p>
          <a:p>
            <a:pPr marL="342900" indent="-342900">
              <a:lnSpc>
                <a:spcPct val="85000"/>
              </a:lnSpc>
              <a:spcAft>
                <a:spcPct val="50000"/>
              </a:spcAft>
              <a:buFontTx/>
              <a:buChar char="•"/>
            </a:pPr>
            <a:r>
              <a:rPr lang="en-US" altLang="zh-CN" sz="2400" b="0" dirty="0">
                <a:solidFill>
                  <a:srgbClr val="000000"/>
                </a:solidFill>
              </a:rPr>
              <a:t>One standard strategy for solving this problem is to allocate an extra cell (usually called a </a:t>
            </a:r>
            <a:r>
              <a:rPr lang="en-US" altLang="zh-CN" sz="2400" i="1" dirty="0">
                <a:solidFill>
                  <a:srgbClr val="FF0000"/>
                </a:solidFill>
              </a:rPr>
              <a:t>dummy cell</a:t>
            </a:r>
            <a:r>
              <a:rPr lang="en-US" altLang="zh-CN" sz="2400" b="0" dirty="0">
                <a:solidFill>
                  <a:srgbClr val="000000"/>
                </a:solidFill>
              </a:rPr>
              <a:t>) at the beginning of the list, and then represent the position of the cursor by pointing to the cell before the insertion point.  Thus, if the cursor is between the </a:t>
            </a:r>
            <a:r>
              <a:rPr lang="en-US" altLang="zh-CN" sz="2000" dirty="0">
                <a:solidFill>
                  <a:srgbClr val="000000"/>
                </a:solidFill>
                <a:latin typeface="Courier New" charset="0"/>
              </a:rPr>
              <a:t>c</a:t>
            </a:r>
            <a:r>
              <a:rPr lang="en-US" altLang="zh-CN" sz="2400" b="0" dirty="0">
                <a:solidFill>
                  <a:srgbClr val="000000"/>
                </a:solidFill>
              </a:rPr>
              <a:t> and the </a:t>
            </a:r>
            <a:r>
              <a:rPr lang="en-US" altLang="zh-CN" sz="2000" dirty="0">
                <a:solidFill>
                  <a:srgbClr val="000000"/>
                </a:solidFill>
                <a:latin typeface="Courier New" charset="0"/>
              </a:rPr>
              <a:t>d</a:t>
            </a:r>
            <a:r>
              <a:rPr lang="en-US" altLang="zh-CN" sz="2400" b="0" dirty="0">
                <a:solidFill>
                  <a:srgbClr val="000000"/>
                </a:solidFill>
              </a:rPr>
              <a:t>, the five-character buffer would look like this:</a:t>
            </a:r>
          </a:p>
        </p:txBody>
      </p:sp>
      <p:pic>
        <p:nvPicPr>
          <p:cNvPr id="992263" name="Picture 7" descr="ListWithCursor"/>
          <p:cNvPicPr>
            <a:picLocks noChangeAspect="1" noChangeArrowheads="1"/>
          </p:cNvPicPr>
          <p:nvPr/>
        </p:nvPicPr>
        <p:blipFill>
          <a:blip r:embed="rId3"/>
          <a:srcRect/>
          <a:stretch>
            <a:fillRect/>
          </a:stretch>
        </p:blipFill>
        <p:spPr bwMode="auto">
          <a:xfrm>
            <a:off x="1365250" y="5149850"/>
            <a:ext cx="6635750" cy="132715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22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225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2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List Editor Simulation</a:t>
            </a:r>
          </a:p>
        </p:txBody>
      </p:sp>
      <p:pic>
        <p:nvPicPr>
          <p:cNvPr id="8" name="Picture 7" descr="Console-4.00.png"/>
          <p:cNvPicPr>
            <a:picLocks noChangeAspect="1"/>
          </p:cNvPicPr>
          <p:nvPr/>
        </p:nvPicPr>
        <p:blipFill>
          <a:blip r:embed="rId3"/>
          <a:srcRect r="59900"/>
          <a:stretch>
            <a:fillRect/>
          </a:stretch>
        </p:blipFill>
        <p:spPr>
          <a:xfrm>
            <a:off x="381000" y="1143000"/>
            <a:ext cx="3060688" cy="3657600"/>
          </a:xfrm>
          <a:prstGeom prst="rect">
            <a:avLst/>
          </a:prstGeom>
        </p:spPr>
      </p:pic>
      <p:pic>
        <p:nvPicPr>
          <p:cNvPr id="9" name="Picture 8" descr="Console-4.00.png"/>
          <p:cNvPicPr>
            <a:picLocks noChangeAspect="1"/>
          </p:cNvPicPr>
          <p:nvPr/>
        </p:nvPicPr>
        <p:blipFill>
          <a:blip r:embed="rId3"/>
          <a:srcRect l="71880"/>
          <a:stretch>
            <a:fillRect/>
          </a:stretch>
        </p:blipFill>
        <p:spPr>
          <a:xfrm>
            <a:off x="2032005" y="1143000"/>
            <a:ext cx="2146300" cy="3657600"/>
          </a:xfrm>
          <a:prstGeom prst="rect">
            <a:avLst/>
          </a:prstGeom>
        </p:spPr>
      </p:pic>
      <p:sp>
        <p:nvSpPr>
          <p:cNvPr id="10" name="TextBox 9"/>
          <p:cNvSpPr txBox="1"/>
          <p:nvPr/>
        </p:nvSpPr>
        <p:spPr>
          <a:xfrm>
            <a:off x="429380" y="1399420"/>
            <a:ext cx="45720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11" name="TextBox 10"/>
          <p:cNvSpPr txBox="1"/>
          <p:nvPr/>
        </p:nvSpPr>
        <p:spPr>
          <a:xfrm>
            <a:off x="597505" y="1399420"/>
            <a:ext cx="147562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Iacxde</a:t>
            </a:r>
            <a:endParaRPr kumimoji="0" lang="en-US" sz="1400" b="1" i="0" u="none" strike="noStrike" kern="1200" cap="none" spc="0" normalizeH="0" baseline="0" noProof="0" dirty="0">
              <a:ln>
                <a:noFill/>
              </a:ln>
              <a:solidFill>
                <a:srgbClr val="0000FF"/>
              </a:solidFill>
              <a:effectLst/>
              <a:uLnTx/>
              <a:uFillTx/>
              <a:latin typeface="Courier New"/>
              <a:ea typeface="+mn-ea"/>
              <a:cs typeface="Courier New"/>
            </a:endParaRPr>
          </a:p>
        </p:txBody>
      </p:sp>
      <p:pic>
        <p:nvPicPr>
          <p:cNvPr id="12" name="Picture 11" descr="Console-4.00.png"/>
          <p:cNvPicPr>
            <a:picLocks noChangeAspect="1"/>
          </p:cNvPicPr>
          <p:nvPr/>
        </p:nvPicPr>
        <p:blipFill>
          <a:blip r:embed="rId3"/>
          <a:srcRect t="25000" r="59900"/>
          <a:stretch>
            <a:fillRect/>
          </a:stretch>
        </p:blipFill>
        <p:spPr>
          <a:xfrm>
            <a:off x="381000" y="3576565"/>
            <a:ext cx="3060688" cy="2743200"/>
          </a:xfrm>
          <a:prstGeom prst="rect">
            <a:avLst/>
          </a:prstGeom>
        </p:spPr>
      </p:pic>
      <p:pic>
        <p:nvPicPr>
          <p:cNvPr id="13" name="Picture 12" descr="Console-4.00.png"/>
          <p:cNvPicPr>
            <a:picLocks noChangeAspect="1"/>
          </p:cNvPicPr>
          <p:nvPr/>
        </p:nvPicPr>
        <p:blipFill>
          <a:blip r:embed="rId3"/>
          <a:srcRect l="71880" t="25000"/>
          <a:stretch>
            <a:fillRect/>
          </a:stretch>
        </p:blipFill>
        <p:spPr>
          <a:xfrm>
            <a:off x="2032005" y="3576565"/>
            <a:ext cx="2146300" cy="2743200"/>
          </a:xfrm>
          <a:prstGeom prst="rect">
            <a:avLst/>
          </a:prstGeom>
        </p:spPr>
      </p:pic>
      <p:sp>
        <p:nvSpPr>
          <p:cNvPr id="14" name="TextBox 13"/>
          <p:cNvSpPr txBox="1"/>
          <p:nvPr/>
        </p:nvSpPr>
        <p:spPr>
          <a:xfrm>
            <a:off x="436640" y="1648580"/>
            <a:ext cx="200176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15" name="TextBox 14"/>
          <p:cNvSpPr txBox="1"/>
          <p:nvPr/>
        </p:nvSpPr>
        <p:spPr>
          <a:xfrm>
            <a:off x="445104" y="1885645"/>
            <a:ext cx="1993296"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p:txBody>
      </p:sp>
      <p:sp>
        <p:nvSpPr>
          <p:cNvPr id="16" name="TextBox 15"/>
          <p:cNvSpPr txBox="1"/>
          <p:nvPr/>
        </p:nvSpPr>
        <p:spPr>
          <a:xfrm>
            <a:off x="425750" y="2109410"/>
            <a:ext cx="45720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17" name="TextBox 16"/>
          <p:cNvSpPr txBox="1"/>
          <p:nvPr/>
        </p:nvSpPr>
        <p:spPr>
          <a:xfrm>
            <a:off x="593875" y="2109410"/>
            <a:ext cx="147562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J</a:t>
            </a:r>
          </a:p>
        </p:txBody>
      </p:sp>
      <p:sp>
        <p:nvSpPr>
          <p:cNvPr id="18" name="TextBox 17"/>
          <p:cNvSpPr txBox="1"/>
          <p:nvPr/>
        </p:nvSpPr>
        <p:spPr>
          <a:xfrm>
            <a:off x="433010" y="2358570"/>
            <a:ext cx="200176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19" name="TextBox 18"/>
          <p:cNvSpPr txBox="1"/>
          <p:nvPr/>
        </p:nvSpPr>
        <p:spPr>
          <a:xfrm>
            <a:off x="441474" y="2595635"/>
            <a:ext cx="1993296"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20" name="TextBox 19"/>
          <p:cNvSpPr txBox="1"/>
          <p:nvPr/>
        </p:nvSpPr>
        <p:spPr>
          <a:xfrm>
            <a:off x="433010" y="2806085"/>
            <a:ext cx="45720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21" name="TextBox 20"/>
          <p:cNvSpPr txBox="1"/>
          <p:nvPr/>
        </p:nvSpPr>
        <p:spPr>
          <a:xfrm>
            <a:off x="601135" y="2806085"/>
            <a:ext cx="147562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F</a:t>
            </a:r>
          </a:p>
        </p:txBody>
      </p:sp>
      <p:sp>
        <p:nvSpPr>
          <p:cNvPr id="22" name="TextBox 21"/>
          <p:cNvSpPr txBox="1"/>
          <p:nvPr/>
        </p:nvSpPr>
        <p:spPr>
          <a:xfrm>
            <a:off x="440270" y="3055245"/>
            <a:ext cx="200176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23" name="TextBox 22"/>
          <p:cNvSpPr txBox="1"/>
          <p:nvPr/>
        </p:nvSpPr>
        <p:spPr>
          <a:xfrm>
            <a:off x="448734" y="3292310"/>
            <a:ext cx="1993296"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p:txBody>
      </p:sp>
      <p:sp>
        <p:nvSpPr>
          <p:cNvPr id="24" name="TextBox 23"/>
          <p:cNvSpPr txBox="1"/>
          <p:nvPr/>
        </p:nvSpPr>
        <p:spPr>
          <a:xfrm>
            <a:off x="440270" y="3514855"/>
            <a:ext cx="45720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25" name="TextBox 24"/>
          <p:cNvSpPr txBox="1"/>
          <p:nvPr/>
        </p:nvSpPr>
        <p:spPr>
          <a:xfrm>
            <a:off x="608395" y="3514855"/>
            <a:ext cx="147562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Ib</a:t>
            </a:r>
            <a:endParaRPr kumimoji="0" lang="en-US" sz="1400" b="1" i="0" u="none" strike="noStrike" kern="1200" cap="none" spc="0" normalizeH="0" baseline="0" noProof="0" dirty="0">
              <a:ln>
                <a:noFill/>
              </a:ln>
              <a:solidFill>
                <a:srgbClr val="0000FF"/>
              </a:solidFill>
              <a:effectLst/>
              <a:uLnTx/>
              <a:uFillTx/>
              <a:latin typeface="Courier New"/>
              <a:ea typeface="+mn-ea"/>
              <a:cs typeface="Courier New"/>
            </a:endParaRPr>
          </a:p>
        </p:txBody>
      </p:sp>
      <p:sp>
        <p:nvSpPr>
          <p:cNvPr id="26" name="TextBox 25"/>
          <p:cNvSpPr txBox="1"/>
          <p:nvPr/>
        </p:nvSpPr>
        <p:spPr>
          <a:xfrm>
            <a:off x="447530" y="3764015"/>
            <a:ext cx="200176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27" name="TextBox 26"/>
          <p:cNvSpPr txBox="1"/>
          <p:nvPr/>
        </p:nvSpPr>
        <p:spPr>
          <a:xfrm>
            <a:off x="455994" y="4001080"/>
            <a:ext cx="1993296"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p:txBody>
      </p:sp>
      <p:sp>
        <p:nvSpPr>
          <p:cNvPr id="28" name="TextBox 27"/>
          <p:cNvSpPr txBox="1"/>
          <p:nvPr/>
        </p:nvSpPr>
        <p:spPr>
          <a:xfrm>
            <a:off x="447530" y="4235720"/>
            <a:ext cx="45720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29" name="TextBox 28"/>
          <p:cNvSpPr txBox="1"/>
          <p:nvPr/>
        </p:nvSpPr>
        <p:spPr>
          <a:xfrm>
            <a:off x="615655" y="4235720"/>
            <a:ext cx="147562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F</a:t>
            </a:r>
          </a:p>
        </p:txBody>
      </p:sp>
      <p:sp>
        <p:nvSpPr>
          <p:cNvPr id="30" name="TextBox 29"/>
          <p:cNvSpPr txBox="1"/>
          <p:nvPr/>
        </p:nvSpPr>
        <p:spPr>
          <a:xfrm>
            <a:off x="454790" y="4484880"/>
            <a:ext cx="200176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x</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31" name="TextBox 30"/>
          <p:cNvSpPr txBox="1"/>
          <p:nvPr/>
        </p:nvSpPr>
        <p:spPr>
          <a:xfrm>
            <a:off x="463254" y="4721945"/>
            <a:ext cx="1993296"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p:txBody>
      </p:sp>
      <p:sp>
        <p:nvSpPr>
          <p:cNvPr id="32" name="TextBox 31"/>
          <p:cNvSpPr txBox="1"/>
          <p:nvPr/>
        </p:nvSpPr>
        <p:spPr>
          <a:xfrm>
            <a:off x="454790" y="4956585"/>
            <a:ext cx="45720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33" name="TextBox 32"/>
          <p:cNvSpPr txBox="1"/>
          <p:nvPr/>
        </p:nvSpPr>
        <p:spPr>
          <a:xfrm>
            <a:off x="622915" y="4956585"/>
            <a:ext cx="147562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D</a:t>
            </a:r>
          </a:p>
        </p:txBody>
      </p:sp>
      <p:sp>
        <p:nvSpPr>
          <p:cNvPr id="34" name="TextBox 33"/>
          <p:cNvSpPr txBox="1"/>
          <p:nvPr/>
        </p:nvSpPr>
        <p:spPr>
          <a:xfrm>
            <a:off x="462050" y="5205745"/>
            <a:ext cx="200176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d</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e</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35" name="TextBox 34"/>
          <p:cNvSpPr txBox="1"/>
          <p:nvPr/>
        </p:nvSpPr>
        <p:spPr>
          <a:xfrm>
            <a:off x="470514" y="5442810"/>
            <a:ext cx="1993296"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p:txBody>
      </p:sp>
      <p:sp>
        <p:nvSpPr>
          <p:cNvPr id="36" name="TextBox 35"/>
          <p:cNvSpPr txBox="1"/>
          <p:nvPr/>
        </p:nvSpPr>
        <p:spPr>
          <a:xfrm>
            <a:off x="462050" y="5689545"/>
            <a:ext cx="457200"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p:txBody>
      </p:sp>
      <p:grpSp>
        <p:nvGrpSpPr>
          <p:cNvPr id="191" name="Group 190"/>
          <p:cNvGrpSpPr/>
          <p:nvPr/>
        </p:nvGrpSpPr>
        <p:grpSpPr>
          <a:xfrm>
            <a:off x="4668755" y="5041295"/>
            <a:ext cx="1015219" cy="749905"/>
            <a:chOff x="4552640" y="5041295"/>
            <a:chExt cx="1015219" cy="749905"/>
          </a:xfrm>
        </p:grpSpPr>
        <p:sp>
          <p:nvSpPr>
            <p:cNvPr id="68" name="Rectangle 10"/>
            <p:cNvSpPr>
              <a:spLocks noChangeArrowheads="1"/>
            </p:cNvSpPr>
            <p:nvPr/>
          </p:nvSpPr>
          <p:spPr bwMode="auto">
            <a:xfrm>
              <a:off x="4552640" y="504129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Helvetica Neue"/>
                <a:ea typeface="+mn-ea"/>
                <a:cs typeface="Helvetica Neue"/>
              </a:endParaRPr>
            </a:p>
          </p:txBody>
        </p:sp>
        <p:sp>
          <p:nvSpPr>
            <p:cNvPr id="69" name="Rectangle 10"/>
            <p:cNvSpPr>
              <a:spLocks noChangeArrowheads="1"/>
            </p:cNvSpPr>
            <p:nvPr/>
          </p:nvSpPr>
          <p:spPr bwMode="auto">
            <a:xfrm>
              <a:off x="4552640" y="5410200"/>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Times New Roman"/>
              </a:endParaRPr>
            </a:p>
          </p:txBody>
        </p:sp>
      </p:grpSp>
      <p:grpSp>
        <p:nvGrpSpPr>
          <p:cNvPr id="85" name="Group 84"/>
          <p:cNvGrpSpPr/>
          <p:nvPr/>
        </p:nvGrpSpPr>
        <p:grpSpPr>
          <a:xfrm>
            <a:off x="4608290" y="1207105"/>
            <a:ext cx="1286935" cy="685800"/>
            <a:chOff x="4359130" y="1207105"/>
            <a:chExt cx="1286935" cy="685800"/>
          </a:xfrm>
        </p:grpSpPr>
        <p:sp>
          <p:nvSpPr>
            <p:cNvPr id="50" name="TextBox 49"/>
            <p:cNvSpPr txBox="1"/>
            <p:nvPr/>
          </p:nvSpPr>
          <p:spPr>
            <a:xfrm>
              <a:off x="4359130" y="1207105"/>
              <a:ext cx="128693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Courier New"/>
                </a:rPr>
                <a:t>start</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55" name="Rectangle 10"/>
            <p:cNvSpPr>
              <a:spLocks noChangeArrowheads="1"/>
            </p:cNvSpPr>
            <p:nvPr/>
          </p:nvSpPr>
          <p:spPr bwMode="auto">
            <a:xfrm>
              <a:off x="4426865" y="151190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75" name="Oval 8"/>
            <p:cNvSpPr>
              <a:spLocks noChangeArrowheads="1"/>
            </p:cNvSpPr>
            <p:nvPr/>
          </p:nvSpPr>
          <p:spPr bwMode="auto">
            <a:xfrm>
              <a:off x="4897168" y="1665099"/>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86" name="Group 85"/>
          <p:cNvGrpSpPr/>
          <p:nvPr/>
        </p:nvGrpSpPr>
        <p:grpSpPr>
          <a:xfrm>
            <a:off x="6068180" y="1210735"/>
            <a:ext cx="1286935" cy="685800"/>
            <a:chOff x="5867400" y="1210735"/>
            <a:chExt cx="1286935" cy="685800"/>
          </a:xfrm>
        </p:grpSpPr>
        <p:sp>
          <p:nvSpPr>
            <p:cNvPr id="51" name="Rectangle 10"/>
            <p:cNvSpPr>
              <a:spLocks noChangeArrowheads="1"/>
            </p:cNvSpPr>
            <p:nvPr/>
          </p:nvSpPr>
          <p:spPr bwMode="auto">
            <a:xfrm>
              <a:off x="5935135" y="151553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52" name="TextBox 51"/>
            <p:cNvSpPr txBox="1"/>
            <p:nvPr/>
          </p:nvSpPr>
          <p:spPr>
            <a:xfrm>
              <a:off x="5867400" y="1210735"/>
              <a:ext cx="128693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a:ea typeface="+mn-ea"/>
                  <a:cs typeface="Courier New"/>
                </a:rPr>
                <a:t>cursor</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76" name="Oval 8"/>
            <p:cNvSpPr>
              <a:spLocks noChangeArrowheads="1"/>
            </p:cNvSpPr>
            <p:nvPr/>
          </p:nvSpPr>
          <p:spPr bwMode="auto">
            <a:xfrm>
              <a:off x="6405438" y="1668729"/>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54" name="Group 153"/>
          <p:cNvGrpSpPr/>
          <p:nvPr/>
        </p:nvGrpSpPr>
        <p:grpSpPr>
          <a:xfrm>
            <a:off x="4676025" y="2602895"/>
            <a:ext cx="1015219" cy="749905"/>
            <a:chOff x="4559910" y="2602895"/>
            <a:chExt cx="1015219" cy="749905"/>
          </a:xfrm>
        </p:grpSpPr>
        <p:sp>
          <p:nvSpPr>
            <p:cNvPr id="56" name="Rectangle 10"/>
            <p:cNvSpPr>
              <a:spLocks noChangeArrowheads="1"/>
            </p:cNvSpPr>
            <p:nvPr/>
          </p:nvSpPr>
          <p:spPr bwMode="auto">
            <a:xfrm>
              <a:off x="4559910" y="2602895"/>
              <a:ext cx="1015219" cy="381000"/>
            </a:xfrm>
            <a:prstGeom prst="rect">
              <a:avLst/>
            </a:prstGeom>
            <a:solidFill>
              <a:srgbClr val="CCCCCC"/>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57" name="Rectangle 10"/>
            <p:cNvSpPr>
              <a:spLocks noChangeArrowheads="1"/>
            </p:cNvSpPr>
            <p:nvPr/>
          </p:nvSpPr>
          <p:spPr bwMode="auto">
            <a:xfrm>
              <a:off x="4559910" y="2971800"/>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Times New Roman"/>
              </a:endParaRPr>
            </a:p>
          </p:txBody>
        </p:sp>
      </p:grpSp>
      <p:sp>
        <p:nvSpPr>
          <p:cNvPr id="77" name="Oval 8"/>
          <p:cNvSpPr>
            <a:spLocks noChangeArrowheads="1"/>
          </p:cNvSpPr>
          <p:nvPr/>
        </p:nvSpPr>
        <p:spPr bwMode="auto">
          <a:xfrm>
            <a:off x="5146328" y="3124994"/>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88" name="Group 87"/>
          <p:cNvGrpSpPr/>
          <p:nvPr/>
        </p:nvGrpSpPr>
        <p:grpSpPr>
          <a:xfrm>
            <a:off x="6144380" y="2590800"/>
            <a:ext cx="1015219" cy="749905"/>
            <a:chOff x="5943600" y="2590800"/>
            <a:chExt cx="1015219" cy="749905"/>
          </a:xfrm>
        </p:grpSpPr>
        <p:sp>
          <p:nvSpPr>
            <p:cNvPr id="58" name="Rectangle 10"/>
            <p:cNvSpPr>
              <a:spLocks noChangeArrowheads="1"/>
            </p:cNvSpPr>
            <p:nvPr/>
          </p:nvSpPr>
          <p:spPr bwMode="auto">
            <a:xfrm>
              <a:off x="5943600" y="2590800"/>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Helvetica Neue"/>
                  <a:ea typeface="+mn-ea"/>
                  <a:cs typeface="Helvetica Neue"/>
                </a:rPr>
                <a:t>a</a:t>
              </a:r>
            </a:p>
          </p:txBody>
        </p:sp>
        <p:sp>
          <p:nvSpPr>
            <p:cNvPr id="59" name="Rectangle 10"/>
            <p:cNvSpPr>
              <a:spLocks noChangeArrowheads="1"/>
            </p:cNvSpPr>
            <p:nvPr/>
          </p:nvSpPr>
          <p:spPr bwMode="auto">
            <a:xfrm>
              <a:off x="5943600" y="295970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78" name="Oval 8"/>
            <p:cNvSpPr>
              <a:spLocks noChangeArrowheads="1"/>
            </p:cNvSpPr>
            <p:nvPr/>
          </p:nvSpPr>
          <p:spPr bwMode="auto">
            <a:xfrm>
              <a:off x="6413903" y="3112899"/>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89" name="Group 88"/>
          <p:cNvGrpSpPr/>
          <p:nvPr/>
        </p:nvGrpSpPr>
        <p:grpSpPr>
          <a:xfrm>
            <a:off x="7612735" y="2578705"/>
            <a:ext cx="1015219" cy="749905"/>
            <a:chOff x="7460335" y="2578705"/>
            <a:chExt cx="1015219" cy="749905"/>
          </a:xfrm>
        </p:grpSpPr>
        <p:sp>
          <p:nvSpPr>
            <p:cNvPr id="60" name="Rectangle 10"/>
            <p:cNvSpPr>
              <a:spLocks noChangeArrowheads="1"/>
            </p:cNvSpPr>
            <p:nvPr/>
          </p:nvSpPr>
          <p:spPr bwMode="auto">
            <a:xfrm>
              <a:off x="7460335" y="257870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Helvetica Neue"/>
                  <a:ea typeface="+mn-ea"/>
                  <a:cs typeface="Helvetica Neue"/>
                </a:rPr>
                <a:t>c</a:t>
              </a:r>
              <a:endParaRPr kumimoji="0" lang="en-US" sz="2400" b="1" i="0" u="none" strike="noStrike" kern="1200" cap="none" spc="0" normalizeH="0" baseline="0" noProof="0" dirty="0">
                <a:ln>
                  <a:noFill/>
                </a:ln>
                <a:solidFill>
                  <a:srgbClr val="000000"/>
                </a:solidFill>
                <a:effectLst/>
                <a:uLnTx/>
                <a:uFillTx/>
                <a:latin typeface="Helvetica Neue"/>
                <a:ea typeface="+mn-ea"/>
                <a:cs typeface="Helvetica Neue"/>
              </a:endParaRPr>
            </a:p>
          </p:txBody>
        </p:sp>
        <p:sp>
          <p:nvSpPr>
            <p:cNvPr id="61" name="Rectangle 10"/>
            <p:cNvSpPr>
              <a:spLocks noChangeArrowheads="1"/>
            </p:cNvSpPr>
            <p:nvPr/>
          </p:nvSpPr>
          <p:spPr bwMode="auto">
            <a:xfrm>
              <a:off x="7460335" y="2947610"/>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79" name="Oval 8"/>
            <p:cNvSpPr>
              <a:spLocks noChangeArrowheads="1"/>
            </p:cNvSpPr>
            <p:nvPr/>
          </p:nvSpPr>
          <p:spPr bwMode="auto">
            <a:xfrm>
              <a:off x="7930638" y="3100804"/>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90" name="Group 89"/>
          <p:cNvGrpSpPr/>
          <p:nvPr/>
        </p:nvGrpSpPr>
        <p:grpSpPr>
          <a:xfrm>
            <a:off x="4672390" y="3822095"/>
            <a:ext cx="1015219" cy="749905"/>
            <a:chOff x="4423230" y="3822095"/>
            <a:chExt cx="1015219" cy="749905"/>
          </a:xfrm>
        </p:grpSpPr>
        <p:sp>
          <p:nvSpPr>
            <p:cNvPr id="62" name="Rectangle 10"/>
            <p:cNvSpPr>
              <a:spLocks noChangeArrowheads="1"/>
            </p:cNvSpPr>
            <p:nvPr/>
          </p:nvSpPr>
          <p:spPr bwMode="auto">
            <a:xfrm>
              <a:off x="4423230" y="382209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Helvetica Neue"/>
                  <a:ea typeface="+mn-ea"/>
                  <a:cs typeface="Helvetica Neue"/>
                </a:rPr>
                <a:t>x</a:t>
              </a:r>
              <a:endParaRPr kumimoji="0" lang="en-US" sz="2400" b="1" i="0" u="none" strike="noStrike" kern="1200" cap="none" spc="0" normalizeH="0" baseline="0" noProof="0" dirty="0">
                <a:ln>
                  <a:noFill/>
                </a:ln>
                <a:solidFill>
                  <a:srgbClr val="000000"/>
                </a:solidFill>
                <a:effectLst/>
                <a:uLnTx/>
                <a:uFillTx/>
                <a:latin typeface="Helvetica Neue"/>
                <a:ea typeface="+mn-ea"/>
                <a:cs typeface="Helvetica Neue"/>
              </a:endParaRPr>
            </a:p>
          </p:txBody>
        </p:sp>
        <p:sp>
          <p:nvSpPr>
            <p:cNvPr id="63" name="Rectangle 10"/>
            <p:cNvSpPr>
              <a:spLocks noChangeArrowheads="1"/>
            </p:cNvSpPr>
            <p:nvPr/>
          </p:nvSpPr>
          <p:spPr bwMode="auto">
            <a:xfrm>
              <a:off x="4423230" y="4191000"/>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80" name="Oval 8"/>
            <p:cNvSpPr>
              <a:spLocks noChangeArrowheads="1"/>
            </p:cNvSpPr>
            <p:nvPr/>
          </p:nvSpPr>
          <p:spPr bwMode="auto">
            <a:xfrm>
              <a:off x="4893533" y="4344194"/>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91" name="Group 90"/>
          <p:cNvGrpSpPr/>
          <p:nvPr/>
        </p:nvGrpSpPr>
        <p:grpSpPr>
          <a:xfrm>
            <a:off x="6140745" y="3810000"/>
            <a:ext cx="1015219" cy="749905"/>
            <a:chOff x="5939965" y="3810000"/>
            <a:chExt cx="1015219" cy="749905"/>
          </a:xfrm>
        </p:grpSpPr>
        <p:sp>
          <p:nvSpPr>
            <p:cNvPr id="64" name="Rectangle 10"/>
            <p:cNvSpPr>
              <a:spLocks noChangeArrowheads="1"/>
            </p:cNvSpPr>
            <p:nvPr/>
          </p:nvSpPr>
          <p:spPr bwMode="auto">
            <a:xfrm>
              <a:off x="5939965" y="3810000"/>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Helvetica Neue"/>
                  <a:ea typeface="+mn-ea"/>
                  <a:cs typeface="Helvetica Neue"/>
                </a:rPr>
                <a:t>d</a:t>
              </a:r>
              <a:endParaRPr kumimoji="0" lang="en-US" sz="2400" b="1" i="0" u="none" strike="noStrike" kern="1200" cap="none" spc="0" normalizeH="0" baseline="0" noProof="0" dirty="0">
                <a:ln>
                  <a:noFill/>
                </a:ln>
                <a:solidFill>
                  <a:srgbClr val="000000"/>
                </a:solidFill>
                <a:effectLst/>
                <a:uLnTx/>
                <a:uFillTx/>
                <a:latin typeface="Helvetica Neue"/>
                <a:ea typeface="+mn-ea"/>
                <a:cs typeface="Helvetica Neue"/>
              </a:endParaRPr>
            </a:p>
          </p:txBody>
        </p:sp>
        <p:sp>
          <p:nvSpPr>
            <p:cNvPr id="65" name="Rectangle 10"/>
            <p:cNvSpPr>
              <a:spLocks noChangeArrowheads="1"/>
            </p:cNvSpPr>
            <p:nvPr/>
          </p:nvSpPr>
          <p:spPr bwMode="auto">
            <a:xfrm>
              <a:off x="5939965" y="417890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82" name="Oval 8"/>
            <p:cNvSpPr>
              <a:spLocks noChangeArrowheads="1"/>
            </p:cNvSpPr>
            <p:nvPr/>
          </p:nvSpPr>
          <p:spPr bwMode="auto">
            <a:xfrm>
              <a:off x="6410268" y="4332099"/>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sp>
        <p:nvSpPr>
          <p:cNvPr id="84" name="Oval 8"/>
          <p:cNvSpPr>
            <a:spLocks noChangeArrowheads="1"/>
          </p:cNvSpPr>
          <p:nvPr/>
        </p:nvSpPr>
        <p:spPr bwMode="auto">
          <a:xfrm>
            <a:off x="5139058" y="5563394"/>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94" name="Group 93"/>
          <p:cNvGrpSpPr/>
          <p:nvPr/>
        </p:nvGrpSpPr>
        <p:grpSpPr>
          <a:xfrm>
            <a:off x="7609100" y="3797905"/>
            <a:ext cx="1015219" cy="749905"/>
            <a:chOff x="7456700" y="3797905"/>
            <a:chExt cx="1015219" cy="749905"/>
          </a:xfrm>
        </p:grpSpPr>
        <p:sp>
          <p:nvSpPr>
            <p:cNvPr id="66" name="Rectangle 10"/>
            <p:cNvSpPr>
              <a:spLocks noChangeArrowheads="1"/>
            </p:cNvSpPr>
            <p:nvPr/>
          </p:nvSpPr>
          <p:spPr bwMode="auto">
            <a:xfrm>
              <a:off x="7456700" y="3797905"/>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Helvetica Neue"/>
                  <a:ea typeface="+mn-ea"/>
                  <a:cs typeface="Helvetica Neue"/>
                </a:rPr>
                <a:t>e</a:t>
              </a:r>
              <a:endParaRPr kumimoji="0" lang="en-US" sz="2400" b="1" i="0" u="none" strike="noStrike" kern="1200" cap="none" spc="0" normalizeH="0" baseline="0" noProof="0" dirty="0">
                <a:ln>
                  <a:noFill/>
                </a:ln>
                <a:solidFill>
                  <a:srgbClr val="000000"/>
                </a:solidFill>
                <a:effectLst/>
                <a:uLnTx/>
                <a:uFillTx/>
                <a:latin typeface="Helvetica Neue"/>
                <a:ea typeface="+mn-ea"/>
                <a:cs typeface="Helvetica Neue"/>
              </a:endParaRPr>
            </a:p>
          </p:txBody>
        </p:sp>
        <p:sp>
          <p:nvSpPr>
            <p:cNvPr id="67" name="Rectangle 10"/>
            <p:cNvSpPr>
              <a:spLocks noChangeArrowheads="1"/>
            </p:cNvSpPr>
            <p:nvPr/>
          </p:nvSpPr>
          <p:spPr bwMode="auto">
            <a:xfrm>
              <a:off x="7456700" y="4166810"/>
              <a:ext cx="1015219" cy="381000"/>
            </a:xfrm>
            <a:prstGeom prst="rect">
              <a:avLst/>
            </a:prstGeom>
            <a:solidFill>
              <a:srgbClr val="FFFFFF"/>
            </a:solidFill>
            <a:ln w="9525">
              <a:solidFill>
                <a:schemeClr val="tx1"/>
              </a:solidFill>
              <a:miter lim="800000"/>
              <a:headEnd/>
              <a:tailEnd/>
            </a:ln>
            <a:effectLst/>
          </p:spPr>
          <p:txBody>
            <a:bodyPr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Times New Roman"/>
              </a:endParaRPr>
            </a:p>
          </p:txBody>
        </p:sp>
        <p:cxnSp>
          <p:nvCxnSpPr>
            <p:cNvPr id="93" name="Straight Connector 92"/>
            <p:cNvCxnSpPr/>
            <p:nvPr/>
          </p:nvCxnSpPr>
          <p:spPr bwMode="auto">
            <a:xfrm flipV="1">
              <a:off x="7462762" y="4172857"/>
              <a:ext cx="1003905" cy="37490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74" name="AutoShape 233"/>
          <p:cNvCxnSpPr>
            <a:cxnSpLocks noChangeShapeType="1"/>
          </p:cNvCxnSpPr>
          <p:nvPr/>
        </p:nvCxnSpPr>
        <p:spPr bwMode="auto">
          <a:xfrm flipV="1">
            <a:off x="5220940" y="2781300"/>
            <a:ext cx="923440" cy="381001"/>
          </a:xfrm>
          <a:prstGeom prst="bentConnector3">
            <a:avLst>
              <a:gd name="adj1" fmla="val 74886"/>
            </a:avLst>
          </a:prstGeom>
          <a:noFill/>
          <a:ln w="9525">
            <a:solidFill>
              <a:schemeClr val="tx1"/>
            </a:solidFill>
            <a:miter lim="800000"/>
            <a:headEnd/>
            <a:tailEnd type="triangle" w="med" len="med"/>
          </a:ln>
          <a:effectLst/>
        </p:spPr>
      </p:cxnSp>
      <p:cxnSp>
        <p:nvCxnSpPr>
          <p:cNvPr id="100" name="AutoShape 233"/>
          <p:cNvCxnSpPr>
            <a:cxnSpLocks noChangeShapeType="1"/>
          </p:cNvCxnSpPr>
          <p:nvPr/>
        </p:nvCxnSpPr>
        <p:spPr bwMode="auto">
          <a:xfrm flipV="1">
            <a:off x="6677780" y="2769205"/>
            <a:ext cx="934955" cy="379187"/>
          </a:xfrm>
          <a:prstGeom prst="bentConnector3">
            <a:avLst>
              <a:gd name="adj1" fmla="val 75874"/>
            </a:avLst>
          </a:prstGeom>
          <a:noFill/>
          <a:ln w="9525">
            <a:solidFill>
              <a:schemeClr val="tx1"/>
            </a:solidFill>
            <a:miter lim="800000"/>
            <a:headEnd/>
            <a:tailEnd type="triangle" w="med" len="med"/>
          </a:ln>
          <a:effectLst/>
        </p:spPr>
      </p:cxnSp>
      <p:cxnSp>
        <p:nvCxnSpPr>
          <p:cNvPr id="104" name="AutoShape 233"/>
          <p:cNvCxnSpPr>
            <a:cxnSpLocks noChangeShapeType="1"/>
          </p:cNvCxnSpPr>
          <p:nvPr/>
        </p:nvCxnSpPr>
        <p:spPr bwMode="auto">
          <a:xfrm flipV="1">
            <a:off x="5217305" y="4000500"/>
            <a:ext cx="923440" cy="381001"/>
          </a:xfrm>
          <a:prstGeom prst="bentConnector3">
            <a:avLst>
              <a:gd name="adj1" fmla="val 74886"/>
            </a:avLst>
          </a:prstGeom>
          <a:noFill/>
          <a:ln w="9525">
            <a:solidFill>
              <a:schemeClr val="tx1"/>
            </a:solidFill>
            <a:miter lim="800000"/>
            <a:headEnd/>
            <a:tailEnd type="triangle" w="med" len="med"/>
          </a:ln>
          <a:effectLst/>
        </p:spPr>
      </p:cxnSp>
      <p:cxnSp>
        <p:nvCxnSpPr>
          <p:cNvPr id="107" name="AutoShape 233"/>
          <p:cNvCxnSpPr>
            <a:cxnSpLocks noChangeShapeType="1"/>
          </p:cNvCxnSpPr>
          <p:nvPr/>
        </p:nvCxnSpPr>
        <p:spPr bwMode="auto">
          <a:xfrm flipV="1">
            <a:off x="6685660" y="3988405"/>
            <a:ext cx="923440" cy="381001"/>
          </a:xfrm>
          <a:prstGeom prst="bentConnector3">
            <a:avLst>
              <a:gd name="adj1" fmla="val 74886"/>
            </a:avLst>
          </a:prstGeom>
          <a:noFill/>
          <a:ln w="9525">
            <a:solidFill>
              <a:schemeClr val="tx1"/>
            </a:solidFill>
            <a:miter lim="800000"/>
            <a:headEnd/>
            <a:tailEnd type="triangle" w="med" len="med"/>
          </a:ln>
          <a:effectLst/>
        </p:spPr>
      </p:cxnSp>
      <p:cxnSp>
        <p:nvCxnSpPr>
          <p:cNvPr id="113" name="AutoShape 233"/>
          <p:cNvCxnSpPr>
            <a:cxnSpLocks noChangeShapeType="1"/>
          </p:cNvCxnSpPr>
          <p:nvPr/>
        </p:nvCxnSpPr>
        <p:spPr bwMode="auto">
          <a:xfrm rot="5400000">
            <a:off x="5977778" y="1870029"/>
            <a:ext cx="837178" cy="3447954"/>
          </a:xfrm>
          <a:prstGeom prst="bentConnector4">
            <a:avLst>
              <a:gd name="adj1" fmla="val 48736"/>
              <a:gd name="adj2" fmla="val 104174"/>
            </a:avLst>
          </a:prstGeom>
          <a:noFill/>
          <a:ln w="9525">
            <a:solidFill>
              <a:schemeClr val="tx1"/>
            </a:solidFill>
            <a:miter lim="800000"/>
            <a:headEnd/>
            <a:tailEnd type="triangle" w="med" len="med"/>
          </a:ln>
          <a:effectLst/>
        </p:spPr>
      </p:cxnSp>
      <p:cxnSp>
        <p:nvCxnSpPr>
          <p:cNvPr id="122" name="AutoShape 233"/>
          <p:cNvCxnSpPr>
            <a:cxnSpLocks noChangeShapeType="1"/>
          </p:cNvCxnSpPr>
          <p:nvPr/>
        </p:nvCxnSpPr>
        <p:spPr bwMode="auto">
          <a:xfrm rot="5400000">
            <a:off x="4398137" y="2007512"/>
            <a:ext cx="1063772" cy="507995"/>
          </a:xfrm>
          <a:prstGeom prst="bentConnector4">
            <a:avLst>
              <a:gd name="adj1" fmla="val 41046"/>
              <a:gd name="adj2" fmla="val 147381"/>
            </a:avLst>
          </a:prstGeom>
          <a:noFill/>
          <a:ln w="9525">
            <a:solidFill>
              <a:schemeClr val="tx1"/>
            </a:solidFill>
            <a:miter lim="800000"/>
            <a:headEnd/>
            <a:tailEnd type="triangle" w="med" len="med"/>
          </a:ln>
          <a:effectLst/>
        </p:spPr>
      </p:cxnSp>
      <p:grpSp>
        <p:nvGrpSpPr>
          <p:cNvPr id="174" name="Group 173"/>
          <p:cNvGrpSpPr/>
          <p:nvPr/>
        </p:nvGrpSpPr>
        <p:grpSpPr>
          <a:xfrm>
            <a:off x="6657220" y="1704220"/>
            <a:ext cx="2145696" cy="2175330"/>
            <a:chOff x="6541105" y="1692125"/>
            <a:chExt cx="2145696" cy="2175330"/>
          </a:xfrm>
        </p:grpSpPr>
        <p:cxnSp>
          <p:nvCxnSpPr>
            <p:cNvPr id="141" name="Straight Connector 140"/>
            <p:cNvCxnSpPr/>
            <p:nvPr/>
          </p:nvCxnSpPr>
          <p:spPr bwMode="auto">
            <a:xfrm flipV="1">
              <a:off x="6541105" y="1700590"/>
              <a:ext cx="214569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AutoShape 233"/>
            <p:cNvCxnSpPr>
              <a:cxnSpLocks noChangeShapeType="1"/>
            </p:cNvCxnSpPr>
            <p:nvPr/>
          </p:nvCxnSpPr>
          <p:spPr bwMode="auto">
            <a:xfrm rot="5400000">
              <a:off x="7002228" y="2182882"/>
              <a:ext cx="2175330" cy="1193816"/>
            </a:xfrm>
            <a:prstGeom prst="bentConnector4">
              <a:avLst>
                <a:gd name="adj1" fmla="val 91771"/>
                <a:gd name="adj2" fmla="val 119149"/>
              </a:avLst>
            </a:prstGeom>
            <a:noFill/>
            <a:ln w="9525">
              <a:solidFill>
                <a:schemeClr val="tx1"/>
              </a:solidFill>
              <a:miter lim="800000"/>
              <a:headEnd/>
              <a:tailEnd type="triangle" w="med" len="med"/>
            </a:ln>
            <a:effectLst/>
          </p:spPr>
        </p:cxnSp>
      </p:grpSp>
      <p:cxnSp>
        <p:nvCxnSpPr>
          <p:cNvPr id="155" name="Straight Connector 154"/>
          <p:cNvCxnSpPr/>
          <p:nvPr/>
        </p:nvCxnSpPr>
        <p:spPr bwMode="auto">
          <a:xfrm flipV="1">
            <a:off x="4676020" y="2971800"/>
            <a:ext cx="1016000" cy="37490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6" name="AutoShape 233"/>
          <p:cNvCxnSpPr>
            <a:cxnSpLocks noChangeShapeType="1"/>
          </p:cNvCxnSpPr>
          <p:nvPr/>
        </p:nvCxnSpPr>
        <p:spPr bwMode="auto">
          <a:xfrm rot="5400000">
            <a:off x="5910221" y="1934750"/>
            <a:ext cx="965014" cy="496695"/>
          </a:xfrm>
          <a:prstGeom prst="bentConnector4">
            <a:avLst>
              <a:gd name="adj1" fmla="val 48336"/>
              <a:gd name="adj2" fmla="val 146024"/>
            </a:avLst>
          </a:prstGeom>
          <a:noFill/>
          <a:ln w="9525">
            <a:solidFill>
              <a:schemeClr val="tx1"/>
            </a:solidFill>
            <a:miter lim="800000"/>
            <a:headEnd/>
            <a:tailEnd type="triangle" w="med" len="med"/>
          </a:ln>
          <a:effectLst/>
        </p:spPr>
      </p:cxnSp>
      <p:sp>
        <p:nvSpPr>
          <p:cNvPr id="190" name="Rectangle 189"/>
          <p:cNvSpPr/>
          <p:nvPr/>
        </p:nvSpPr>
        <p:spPr>
          <a:xfrm>
            <a:off x="4676019" y="5025570"/>
            <a:ext cx="1008833" cy="415498"/>
          </a:xfrm>
          <a:prstGeom prst="rect">
            <a:avLst/>
          </a:prstGeom>
        </p:spPr>
        <p:txBody>
          <a:bodyPr wrap="square">
            <a:spAutoFit/>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Helvetica Neue"/>
                <a:ea typeface="+mn-ea"/>
                <a:cs typeface="Helvetica Neue"/>
              </a:rPr>
              <a:t>b</a:t>
            </a:r>
            <a:endParaRPr kumimoji="0" lang="en-US" sz="2400" b="1" i="0" u="none" strike="noStrike" kern="1200" cap="none" spc="0" normalizeH="0" baseline="0" noProof="0" dirty="0">
              <a:ln>
                <a:noFill/>
              </a:ln>
              <a:solidFill>
                <a:srgbClr val="000000"/>
              </a:solidFill>
              <a:effectLst/>
              <a:uLnTx/>
              <a:uFillTx/>
              <a:latin typeface="Helvetica Neue"/>
              <a:ea typeface="+mn-ea"/>
              <a:cs typeface="Helvetica Neue"/>
            </a:endParaRPr>
          </a:p>
        </p:txBody>
      </p:sp>
      <p:grpSp>
        <p:nvGrpSpPr>
          <p:cNvPr id="215" name="Group 214"/>
          <p:cNvGrpSpPr/>
          <p:nvPr/>
        </p:nvGrpSpPr>
        <p:grpSpPr>
          <a:xfrm>
            <a:off x="5221515" y="2185610"/>
            <a:ext cx="3733800" cy="3418721"/>
            <a:chOff x="5105400" y="2185610"/>
            <a:chExt cx="3733800" cy="3418721"/>
          </a:xfrm>
        </p:grpSpPr>
        <p:cxnSp>
          <p:nvCxnSpPr>
            <p:cNvPr id="203" name="Elbow Connector 202"/>
            <p:cNvCxnSpPr/>
            <p:nvPr/>
          </p:nvCxnSpPr>
          <p:spPr bwMode="auto">
            <a:xfrm flipV="1">
              <a:off x="5105400" y="2185611"/>
              <a:ext cx="3733800" cy="3418720"/>
            </a:xfrm>
            <a:prstGeom prst="bentConnector3">
              <a:avLst>
                <a:gd name="adj1" fmla="val 100211"/>
              </a:avLst>
            </a:prstGeom>
            <a:solidFill>
              <a:schemeClr val="accent1"/>
            </a:solidFill>
            <a:ln w="9525" cap="flat" cmpd="sng" algn="ctr">
              <a:solidFill>
                <a:schemeClr val="tx1"/>
              </a:solidFill>
              <a:prstDash val="solid"/>
              <a:round/>
              <a:headEnd type="none" w="med" len="med"/>
              <a:tailEnd type="none" w="med" len="med"/>
            </a:ln>
            <a:effectLst/>
          </p:spPr>
        </p:cxnSp>
        <p:cxnSp>
          <p:nvCxnSpPr>
            <p:cNvPr id="207" name="AutoShape 233"/>
            <p:cNvCxnSpPr>
              <a:cxnSpLocks noChangeShapeType="1"/>
            </p:cNvCxnSpPr>
            <p:nvPr/>
          </p:nvCxnSpPr>
          <p:spPr bwMode="auto">
            <a:xfrm rot="10800000" flipV="1">
              <a:off x="7496620" y="2185610"/>
              <a:ext cx="1342580" cy="445105"/>
            </a:xfrm>
            <a:prstGeom prst="bentConnector3">
              <a:avLst>
                <a:gd name="adj1" fmla="val 117027"/>
              </a:avLst>
            </a:prstGeom>
            <a:noFill/>
            <a:ln w="9525">
              <a:solidFill>
                <a:schemeClr val="tx1"/>
              </a:solidFill>
              <a:miter lim="800000"/>
              <a:headEnd/>
              <a:tailEnd type="triangle" w="med" len="med"/>
            </a:ln>
            <a:effectLst/>
          </p:spPr>
        </p:cxnSp>
      </p:grpSp>
      <p:cxnSp>
        <p:nvCxnSpPr>
          <p:cNvPr id="210" name="AutoShape 233"/>
          <p:cNvCxnSpPr>
            <a:cxnSpLocks noChangeShapeType="1"/>
            <a:endCxn id="190" idx="1"/>
          </p:cNvCxnSpPr>
          <p:nvPr/>
        </p:nvCxnSpPr>
        <p:spPr bwMode="auto">
          <a:xfrm rot="5400000">
            <a:off x="4641101" y="3222430"/>
            <a:ext cx="2045807" cy="1975970"/>
          </a:xfrm>
          <a:prstGeom prst="bentConnector4">
            <a:avLst>
              <a:gd name="adj1" fmla="val 12997"/>
              <a:gd name="adj2" fmla="val 114017"/>
            </a:avLst>
          </a:prstGeom>
          <a:noFill/>
          <a:ln w="9525">
            <a:solidFill>
              <a:schemeClr val="tx1"/>
            </a:solidFill>
            <a:miter lim="800000"/>
            <a:headEnd/>
            <a:tailEnd type="triangle" w="med" len="med"/>
          </a:ln>
          <a:effectLst/>
        </p:spPr>
      </p:cxnSp>
      <p:grpSp>
        <p:nvGrpSpPr>
          <p:cNvPr id="229" name="Group 228"/>
          <p:cNvGrpSpPr/>
          <p:nvPr/>
        </p:nvGrpSpPr>
        <p:grpSpPr>
          <a:xfrm>
            <a:off x="6641495" y="1743342"/>
            <a:ext cx="957116" cy="1027678"/>
            <a:chOff x="6643524" y="1743342"/>
            <a:chExt cx="957116" cy="1027678"/>
          </a:xfrm>
        </p:grpSpPr>
        <p:cxnSp>
          <p:nvCxnSpPr>
            <p:cNvPr id="222" name="Straight Arrow Connector 221"/>
            <p:cNvCxnSpPr/>
            <p:nvPr/>
          </p:nvCxnSpPr>
          <p:spPr bwMode="auto">
            <a:xfrm rot="5400000" flipH="1" flipV="1">
              <a:off x="7454336" y="2622902"/>
              <a:ext cx="0" cy="292608"/>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24" name="Elbow Connector 223"/>
            <p:cNvCxnSpPr>
              <a:stCxn id="76" idx="4"/>
            </p:cNvCxnSpPr>
            <p:nvPr/>
          </p:nvCxnSpPr>
          <p:spPr bwMode="auto">
            <a:xfrm rot="16200000" flipH="1">
              <a:off x="6460383" y="1926483"/>
              <a:ext cx="1027678" cy="661396"/>
            </a:xfrm>
            <a:prstGeom prst="bentConnector3">
              <a:avLst>
                <a:gd name="adj1" fmla="val 60593"/>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228" name="AutoShape 233"/>
          <p:cNvCxnSpPr>
            <a:cxnSpLocks noChangeShapeType="1"/>
          </p:cNvCxnSpPr>
          <p:nvPr/>
        </p:nvCxnSpPr>
        <p:spPr bwMode="auto">
          <a:xfrm rot="5400000">
            <a:off x="5179392" y="1197224"/>
            <a:ext cx="961347" cy="1968079"/>
          </a:xfrm>
          <a:prstGeom prst="bentConnector4">
            <a:avLst>
              <a:gd name="adj1" fmla="val 61481"/>
              <a:gd name="adj2" fmla="val 106084"/>
            </a:avLst>
          </a:prstGeom>
          <a:noFill/>
          <a:ln w="9525">
            <a:solidFill>
              <a:schemeClr val="tx1"/>
            </a:solidFill>
            <a:miter lim="800000"/>
            <a:headEnd/>
            <a:tailEnd type="triangle" w="med" len="med"/>
          </a:ln>
          <a:effectLst/>
        </p:spPr>
      </p:cxnSp>
      <p:cxnSp>
        <p:nvCxnSpPr>
          <p:cNvPr id="230" name="AutoShape 233"/>
          <p:cNvCxnSpPr>
            <a:cxnSpLocks noChangeShapeType="1"/>
          </p:cNvCxnSpPr>
          <p:nvPr/>
        </p:nvCxnSpPr>
        <p:spPr bwMode="auto">
          <a:xfrm rot="5400000">
            <a:off x="6766980" y="2525785"/>
            <a:ext cx="723900" cy="1976370"/>
          </a:xfrm>
          <a:prstGeom prst="bentConnector4">
            <a:avLst>
              <a:gd name="adj1" fmla="val 53550"/>
              <a:gd name="adj2" fmla="val 111567"/>
            </a:avLst>
          </a:prstGeom>
          <a:noFill/>
          <a:ln w="9525">
            <a:solidFill>
              <a:schemeClr val="tx1"/>
            </a:solidFill>
            <a:miter lim="800000"/>
            <a:headEnd/>
            <a:tailEnd type="triangle" w="med" len="med"/>
          </a:ln>
          <a:effectLst/>
        </p:spPr>
      </p:cxnSp>
      <p:cxnSp>
        <p:nvCxnSpPr>
          <p:cNvPr id="92" name="AutoShape 233"/>
          <p:cNvCxnSpPr>
            <a:cxnSpLocks noChangeShapeType="1"/>
          </p:cNvCxnSpPr>
          <p:nvPr/>
        </p:nvCxnSpPr>
        <p:spPr bwMode="auto">
          <a:xfrm rot="5400000">
            <a:off x="3952419" y="2432652"/>
            <a:ext cx="3402995" cy="1970321"/>
          </a:xfrm>
          <a:prstGeom prst="bentConnector4">
            <a:avLst>
              <a:gd name="adj1" fmla="val 7748"/>
              <a:gd name="adj2" fmla="val 118968"/>
            </a:avLst>
          </a:prstGeom>
          <a:noFill/>
          <a:ln w="9525">
            <a:solidFill>
              <a:schemeClr val="tx1"/>
            </a:solidFill>
            <a:miter lim="800000"/>
            <a:headEnd/>
            <a:tailEnd type="triangle" w="med" len="med"/>
          </a:ln>
          <a:effectLst/>
        </p:spPr>
      </p:cxnSp>
    </p:spTree>
    <p:extLst>
      <p:ext uri="{BB962C8B-B14F-4D97-AF65-F5344CB8AC3E}">
        <p14:creationId xmlns:p14="http://schemas.microsoft.com/office/powerpoint/2010/main" val="418657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74"/>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228"/>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28"/>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76"/>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9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9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00"/>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1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176"/>
                                        </p:tgtEl>
                                        <p:attrNameLst>
                                          <p:attrName>style.visibility</p:attrName>
                                        </p:attrNameLst>
                                      </p:cBhvr>
                                      <p:to>
                                        <p:strVal val="hidden"/>
                                      </p:to>
                                    </p:set>
                                  </p:childTnLst>
                                </p:cTn>
                              </p:par>
                              <p:par>
                                <p:cTn id="107" presetID="1" presetClass="entr" presetSubtype="0" fill="hold" nodeType="withEffect">
                                  <p:stCondLst>
                                    <p:cond delay="0"/>
                                  </p:stCondLst>
                                  <p:childTnLst>
                                    <p:set>
                                      <p:cBhvr>
                                        <p:cTn id="108" dur="1" fill="hold">
                                          <p:stCondLst>
                                            <p:cond delay="0"/>
                                          </p:stCondLst>
                                        </p:cTn>
                                        <p:tgtEl>
                                          <p:spTgt spid="9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childTnLst>
                          </p:cTn>
                        </p:par>
                        <p:par>
                          <p:cTn id="113" fill="hold">
                            <p:stCondLst>
                              <p:cond delay="0"/>
                            </p:stCondLst>
                            <p:childTnLst>
                              <p:par>
                                <p:cTn id="114" presetID="1" presetClass="entr" presetSubtype="0"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0"/>
                                          </p:stCondLst>
                                        </p:cTn>
                                        <p:tgtEl>
                                          <p:spTgt spid="176"/>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92"/>
                                        </p:tgtEl>
                                        <p:attrNameLst>
                                          <p:attrName>style.visibility</p:attrName>
                                        </p:attrNameLst>
                                      </p:cBhvr>
                                      <p:to>
                                        <p:strVal val="hidden"/>
                                      </p:to>
                                    </p:set>
                                  </p:childTnLst>
                                </p:cTn>
                              </p:par>
                              <p:par>
                                <p:cTn id="126" presetID="1" presetClass="entr" presetSubtype="0" fill="hold" nodeType="withEffect">
                                  <p:stCondLst>
                                    <p:cond delay="0"/>
                                  </p:stCondLst>
                                  <p:childTnLst>
                                    <p:set>
                                      <p:cBhvr>
                                        <p:cTn id="127" dur="1" fill="hold">
                                          <p:stCondLst>
                                            <p:cond delay="0"/>
                                          </p:stCondLst>
                                        </p:cTn>
                                        <p:tgtEl>
                                          <p:spTgt spid="229"/>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0" nodeType="afterEffect">
                                  <p:stCondLst>
                                    <p:cond delay="0"/>
                                  </p:stCondLst>
                                  <p:childTnLst>
                                    <p:set>
                                      <p:cBhvr>
                                        <p:cTn id="130" dur="1" fill="hold">
                                          <p:stCondLst>
                                            <p:cond delay="0"/>
                                          </p:stCondLst>
                                        </p:cTn>
                                        <p:tgtEl>
                                          <p:spTgt spid="3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1"/>
                                        </p:tgtEl>
                                        <p:attrNameLst>
                                          <p:attrName>style.visibility</p:attrName>
                                        </p:attrNameLst>
                                      </p:cBhvr>
                                      <p:to>
                                        <p:strVal val="visible"/>
                                      </p:to>
                                    </p:set>
                                  </p:childTnLst>
                                </p:cTn>
                              </p:par>
                            </p:childTnLst>
                          </p:cTn>
                        </p:par>
                        <p:par>
                          <p:cTn id="133" fill="hold">
                            <p:stCondLst>
                              <p:cond delay="0"/>
                            </p:stCondLst>
                            <p:childTnLst>
                              <p:par>
                                <p:cTn id="134" presetID="1" presetClass="entr" presetSubtype="0" fill="hold" grpId="0" nodeType="afterEffect">
                                  <p:stCondLst>
                                    <p:cond delay="0"/>
                                  </p:stCondLst>
                                  <p:childTnLst>
                                    <p:set>
                                      <p:cBhvr>
                                        <p:cTn id="135" dur="1" fill="hold">
                                          <p:stCondLst>
                                            <p:cond delay="0"/>
                                          </p:stCondLst>
                                        </p:cTn>
                                        <p:tgtEl>
                                          <p:spTgt spid="32"/>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3"/>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nodeType="clickEffect">
                                  <p:stCondLst>
                                    <p:cond delay="0"/>
                                  </p:stCondLst>
                                  <p:childTnLst>
                                    <p:set>
                                      <p:cBhvr>
                                        <p:cTn id="143" dur="1" fill="hold">
                                          <p:stCondLst>
                                            <p:cond delay="0"/>
                                          </p:stCondLst>
                                        </p:cTn>
                                        <p:tgtEl>
                                          <p:spTgt spid="113"/>
                                        </p:tgtEl>
                                        <p:attrNameLst>
                                          <p:attrName>style.visibility</p:attrName>
                                        </p:attrNameLst>
                                      </p:cBhvr>
                                      <p:to>
                                        <p:strVal val="hidden"/>
                                      </p:to>
                                    </p:set>
                                  </p:childTnLst>
                                </p:cTn>
                              </p:par>
                              <p:par>
                                <p:cTn id="144" presetID="1" presetClass="entr" presetSubtype="0" fill="hold" nodeType="withEffect">
                                  <p:stCondLst>
                                    <p:cond delay="0"/>
                                  </p:stCondLst>
                                  <p:childTnLst>
                                    <p:set>
                                      <p:cBhvr>
                                        <p:cTn id="145" dur="1" fill="hold">
                                          <p:stCondLst>
                                            <p:cond delay="0"/>
                                          </p:stCondLst>
                                        </p:cTn>
                                        <p:tgtEl>
                                          <p:spTgt spid="230"/>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90"/>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04"/>
                                        </p:tgtEl>
                                        <p:attrNameLst>
                                          <p:attrName>style.visibility</p:attrName>
                                        </p:attrNameLst>
                                      </p:cBhvr>
                                      <p:to>
                                        <p:strVal val="hidden"/>
                                      </p:to>
                                    </p:set>
                                  </p:childTnLst>
                                </p:cTn>
                              </p:par>
                              <p:par>
                                <p:cTn id="152" presetID="1" presetClass="entr" presetSubtype="0" fill="hold" grpId="0" nodeType="withEffect">
                                  <p:stCondLst>
                                    <p:cond delay="0"/>
                                  </p:stCondLst>
                                  <p:childTnLst>
                                    <p:set>
                                      <p:cBhvr>
                                        <p:cTn id="153" dur="1" fill="hold">
                                          <p:stCondLst>
                                            <p:cond delay="0"/>
                                          </p:stCondLst>
                                        </p:cTn>
                                        <p:tgtEl>
                                          <p:spTgt spid="34"/>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35"/>
                                        </p:tgtEl>
                                        <p:attrNameLst>
                                          <p:attrName>style.visibility</p:attrName>
                                        </p:attrNameLst>
                                      </p:cBhvr>
                                      <p:to>
                                        <p:strVal val="visible"/>
                                      </p:to>
                                    </p:set>
                                  </p:childTnLst>
                                </p:cTn>
                              </p:par>
                            </p:childTnLst>
                          </p:cTn>
                        </p:par>
                        <p:par>
                          <p:cTn id="156" fill="hold">
                            <p:stCondLst>
                              <p:cond delay="0"/>
                            </p:stCondLst>
                            <p:childTnLst>
                              <p:par>
                                <p:cTn id="157" presetID="1" presetClass="entr" presetSubtype="0" fill="hold" grpId="0" nodeType="afterEffect">
                                  <p:stCondLst>
                                    <p:cond delay="0"/>
                                  </p:stCondLst>
                                  <p:childTnLst>
                                    <p:set>
                                      <p:cBhvr>
                                        <p:cTn id="1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77" grpId="0" animBg="1"/>
      <p:bldP spid="84" grpId="0" animBg="1"/>
      <p:bldP spid="19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3" name="Text Box 3"/>
          <p:cNvSpPr txBox="1">
            <a:spLocks noChangeArrowheads="1"/>
          </p:cNvSpPr>
          <p:nvPr/>
        </p:nvSpPr>
        <p:spPr bwMode="auto">
          <a:xfrm>
            <a:off x="342900" y="1193800"/>
            <a:ext cx="8440738" cy="5420715"/>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a:lnSpc>
                <a:spcPct val="90000"/>
              </a:lnSpc>
            </a:pPr>
            <a:r>
              <a:rPr lang="en-US" altLang="zh-CN" dirty="0">
                <a:latin typeface="Courier New" charset="0"/>
              </a:rPr>
              <a:t>private:</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In the linked-list implementation of the buffer, the characters in the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buffer are stored in a list of Cell structures, each of which contains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 character and a pointer to the next cell in the chain.  To simplify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the code used to maintain the cursor, this implementation adds an extra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"dummy" cell at the beginning of the list.  The following diagram shows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 buffer containing "ABC" with the cursor at the beginning: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      +-----+      +-----+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start |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o</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--+---==&gt;|     |   --&gt;|  A  |   --&gt;|  B  |   --&gt;|  C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  /   +-----+  /   +-----+  /   +-----+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cursor |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o</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o</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o</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o</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      +-----+      +-----+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05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struct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Cell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char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ch</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Cell *link;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Data fields required for the linked-list representation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Cell *start;         </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Pointer to the dummy cell      */</a:t>
            </a: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Cell *cursor;        </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Pointer to cell before cursor  */</a:t>
            </a: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p:txBody>
      </p:sp>
      <p:sp>
        <p:nvSpPr>
          <p:cNvPr id="977924"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77926" name="Rectangle 6"/>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Private Data for </a:t>
            </a:r>
            <a:r>
              <a:rPr lang="en-US" sz="4000" dirty="0">
                <a:solidFill>
                  <a:srgbClr val="FF0000"/>
                </a:solidFill>
              </a:rPr>
              <a:t>List-Based Buffer</a:t>
            </a:r>
          </a:p>
        </p:txBody>
      </p:sp>
    </p:spTree>
    <p:extLst>
      <p:ext uri="{BB962C8B-B14F-4D97-AF65-F5344CB8AC3E}">
        <p14:creationId xmlns:p14="http://schemas.microsoft.com/office/powerpoint/2010/main" val="289661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79971" name="Text Box 3"/>
          <p:cNvSpPr txBox="1">
            <a:spLocks noChangeArrowheads="1"/>
          </p:cNvSpPr>
          <p:nvPr/>
        </p:nvSpPr>
        <p:spPr bwMode="auto">
          <a:xfrm>
            <a:off x="342900" y="1193800"/>
            <a:ext cx="8440738" cy="5158848"/>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File: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buffer.cpp</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(list version)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This file implements the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EditorBuffer</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class using a linked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list to represent the buffer.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a:ea typeface="+mn-ea"/>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#include &lt;</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iostream</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&gt;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#include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buffer.h</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using namespace std;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Implementation notes: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EditorBuffer</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constructor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This function initializes an empty editor buffer represented as 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linked list.  In this representation, the empty buffer contains 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"dummy" cell whose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ch</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field is never used.  The constructor must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allocate this dummy cell and set the internal pointers correctly.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EditorBuffer::EditorBuffer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start = cursor = new Cell;</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start-&gt;link = NULL;</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979972"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79973"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79974"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List-Based Buffer Implementation</a:t>
            </a:r>
          </a:p>
        </p:txBody>
      </p:sp>
      <p:sp>
        <p:nvSpPr>
          <p:cNvPr id="979975"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72043504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Why Look at Old Editors?</a:t>
            </a:r>
            <a:endParaRPr lang="en-US" sz="4000" dirty="0">
              <a:solidFill>
                <a:schemeClr val="tx1"/>
              </a:solidFill>
            </a:endParaRPr>
          </a:p>
        </p:txBody>
      </p:sp>
      <p:sp>
        <p:nvSpPr>
          <p:cNvPr id="934915" name="Rectangle 3"/>
          <p:cNvSpPr>
            <a:spLocks noChangeArrowheads="1"/>
          </p:cNvSpPr>
          <p:nvPr/>
        </p:nvSpPr>
        <p:spPr bwMode="auto">
          <a:xfrm>
            <a:off x="482600" y="1231900"/>
            <a:ext cx="8164513"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altLang="zh-CN" sz="2400" b="0" dirty="0">
                <a:solidFill>
                  <a:srgbClr val="000000"/>
                </a:solidFill>
              </a:rPr>
              <a:t>The editor in the text uses the command-line model because:</a:t>
            </a:r>
          </a:p>
          <a:p>
            <a:pPr marL="742950" lvl="1" indent="-285750">
              <a:lnSpc>
                <a:spcPct val="85000"/>
              </a:lnSpc>
              <a:spcAft>
                <a:spcPts val="1200"/>
              </a:spcAft>
              <a:buFontTx/>
              <a:buChar char="–"/>
            </a:pPr>
            <a:r>
              <a:rPr lang="en-US" altLang="zh-CN" sz="2400" b="0" dirty="0">
                <a:solidFill>
                  <a:srgbClr val="000000"/>
                </a:solidFill>
                <a:ea typeface="ＭＳ Ｐゴシック" charset="-128"/>
              </a:rPr>
              <a:t>It’s the best example of how </a:t>
            </a:r>
            <a:r>
              <a:rPr lang="en-US" altLang="zh-CN" sz="2400" b="0" dirty="0">
                <a:solidFill>
                  <a:srgbClr val="FF0000"/>
                </a:solidFill>
                <a:ea typeface="ＭＳ Ｐゴシック" charset="-128"/>
              </a:rPr>
              <a:t>using different data representations can have a profound effect on performance</a:t>
            </a:r>
            <a:r>
              <a:rPr lang="en-US" altLang="zh-CN" sz="2400" b="0" dirty="0">
                <a:solidFill>
                  <a:srgbClr val="000000"/>
                </a:solidFill>
                <a:ea typeface="ＭＳ Ｐゴシック" charset="-128"/>
              </a:rPr>
              <a:t>.</a:t>
            </a:r>
          </a:p>
          <a:p>
            <a:pPr marL="742950" lvl="1" indent="-285750">
              <a:lnSpc>
                <a:spcPct val="85000"/>
              </a:lnSpc>
              <a:spcAft>
                <a:spcPts val="1200"/>
              </a:spcAft>
              <a:buFontTx/>
              <a:buChar char="–"/>
            </a:pPr>
            <a:r>
              <a:rPr lang="en-US" altLang="zh-CN" sz="2400" b="0" dirty="0">
                <a:solidFill>
                  <a:srgbClr val="000000"/>
                </a:solidFill>
                <a:ea typeface="ＭＳ Ｐゴシック" charset="-128"/>
              </a:rPr>
              <a:t>No modern editor is simple enough to understand in its entirety.</a:t>
            </a:r>
          </a:p>
          <a:p>
            <a:pPr marL="742950" lvl="1" indent="-285750">
              <a:lnSpc>
                <a:spcPct val="85000"/>
              </a:lnSpc>
              <a:spcAft>
                <a:spcPts val="1200"/>
              </a:spcAft>
              <a:buFontTx/>
              <a:buChar char="–"/>
            </a:pPr>
            <a:r>
              <a:rPr lang="en-US" altLang="zh-CN" sz="2400" b="0" dirty="0">
                <a:solidFill>
                  <a:srgbClr val="000000"/>
                </a:solidFill>
                <a:ea typeface="ＭＳ Ｐゴシック" charset="-128"/>
              </a:rPr>
              <a:t>Command-line editors, e.g., </a:t>
            </a:r>
            <a:r>
              <a:rPr lang="en-US" altLang="zh-CN" sz="2400" b="0" dirty="0"/>
              <a:t>TECO (Text Editor and </a:t>
            </a:r>
            <a:r>
              <a:rPr lang="en-US" altLang="zh-CN" sz="2400" b="0" dirty="0" err="1"/>
              <a:t>COrrector</a:t>
            </a:r>
            <a:r>
              <a:rPr lang="en-US" altLang="zh-CN" sz="2400" b="0" dirty="0"/>
              <a:t>), </a:t>
            </a:r>
            <a:r>
              <a:rPr lang="en-US" altLang="zh-CN" sz="2400" b="0" dirty="0">
                <a:solidFill>
                  <a:srgbClr val="000000"/>
                </a:solidFill>
                <a:ea typeface="ＭＳ Ｐゴシック" charset="-128"/>
              </a:rPr>
              <a:t>are historically important as the first extensible editors, and the basis of EMACS, which is still in use today.</a:t>
            </a:r>
          </a:p>
          <a:p>
            <a:pPr marL="742950" lvl="1" indent="-285750">
              <a:lnSpc>
                <a:spcPct val="85000"/>
              </a:lnSpc>
              <a:spcAft>
                <a:spcPts val="1200"/>
              </a:spcAft>
              <a:buFontTx/>
              <a:buChar char="–"/>
            </a:pPr>
            <a:r>
              <a:rPr lang="en-US" altLang="zh-CN" sz="2400" b="0" dirty="0">
                <a:solidFill>
                  <a:srgbClr val="000000"/>
                </a:solidFill>
                <a:ea typeface="ＭＳ Ｐゴシック" charset="-128"/>
              </a:rPr>
              <a:t>The strategies used to representing the editor buffer persist in modern editor classes, such as Java’s </a:t>
            </a:r>
            <a:r>
              <a:rPr lang="en-US" altLang="zh-CN" sz="2400" dirty="0" err="1">
                <a:solidFill>
                  <a:srgbClr val="000000"/>
                </a:solidFill>
                <a:latin typeface="Courier New" charset="0"/>
                <a:ea typeface="ＭＳ Ｐゴシック" charset="-128"/>
              </a:rPr>
              <a:t>JEditorPane</a:t>
            </a:r>
            <a:r>
              <a:rPr lang="en-US" altLang="zh-CN" sz="2400" b="0" dirty="0">
                <a:solidFill>
                  <a:srgbClr val="000000"/>
                </a:solidFill>
                <a:ea typeface="ＭＳ Ｐゴシック" charset="-128"/>
              </a:rPr>
              <a:t>.</a:t>
            </a:r>
          </a:p>
        </p:txBody>
      </p:sp>
      <p:sp>
        <p:nvSpPr>
          <p:cNvPr id="934916" name="Text Box 4"/>
          <p:cNvSpPr txBox="1">
            <a:spLocks noChangeArrowheads="1"/>
          </p:cNvSpPr>
          <p:nvPr/>
        </p:nvSpPr>
        <p:spPr bwMode="auto">
          <a:xfrm>
            <a:off x="1127125" y="2532063"/>
            <a:ext cx="184150" cy="304800"/>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68395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49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49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49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4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82019" name="Text Box 3"/>
          <p:cNvSpPr txBox="1">
            <a:spLocks noChangeArrowheads="1"/>
          </p:cNvSpPr>
          <p:nvPr/>
        </p:nvSpPr>
        <p:spPr bwMode="auto">
          <a:xfrm>
            <a:off x="350838" y="1219200"/>
            <a:ext cx="8440737" cy="5158848"/>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File: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buffer.cpp</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(list version)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This file implements the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EditorBuffer</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class using a linked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list to represent the buffer.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a:ea typeface="+mn-ea"/>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#include &lt;</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iostream</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&gt;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#include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buffer.h</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using namespace std;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Implementation notes: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EditorBuffer</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constructor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This function initializes an empty editor buffer represented as 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linked list.  In this representation, the empty buffer contains 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"dummy" cell whose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ch</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field is never used.  The constructor must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allocate this dummy cell and set the internal pointers correctly.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EditorBuffer::EditorBuffer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start = cursor = new Cell;</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start-&gt;link = NULL;</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p:txBody>
      </p:sp>
      <p:grpSp>
        <p:nvGrpSpPr>
          <p:cNvPr id="982020" name="Group 4"/>
          <p:cNvGrpSpPr>
            <a:grpSpLocks/>
          </p:cNvGrpSpPr>
          <p:nvPr/>
        </p:nvGrpSpPr>
        <p:grpSpPr bwMode="auto">
          <a:xfrm>
            <a:off x="355600" y="1143000"/>
            <a:ext cx="8494713" cy="5257800"/>
            <a:chOff x="240" y="720"/>
            <a:chExt cx="5280" cy="3312"/>
          </a:xfrm>
        </p:grpSpPr>
        <p:sp>
          <p:nvSpPr>
            <p:cNvPr id="982021"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82022" name="Text Box 6"/>
            <p:cNvSpPr txBox="1">
              <a:spLocks noChangeArrowheads="1"/>
            </p:cNvSpPr>
            <p:nvPr/>
          </p:nvSpPr>
          <p:spPr bwMode="auto">
            <a:xfrm>
              <a:off x="251" y="752"/>
              <a:ext cx="5261" cy="265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Implementation notes: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EditorBuffer</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destructor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The destructor must delete every cell in the buffer.  Note that the loop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structure is not exactly the standard for loop pattern for processing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every cell within a linked list.  The complication that forces this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change is that the body of the loop can't free the current cell and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later have the for loop use the link field of that cell to move to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the next one.  To avoid this problem, this implementation copies the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link pointer before calling delete.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EditorBuffer::~EditorBuffer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Cell *cp = start;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while (cp != NULL)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Cell *next = cp-&gt;link;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delete cp;</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cp = next;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p:txBody>
        </p:sp>
      </p:grpSp>
      <p:sp>
        <p:nvSpPr>
          <p:cNvPr id="98202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8202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82025"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List-Based Buffer Implementation</a:t>
            </a:r>
          </a:p>
        </p:txBody>
      </p:sp>
      <p:sp>
        <p:nvSpPr>
          <p:cNvPr id="98202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661839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82019"/>
                                        </p:tgtEl>
                                        <p:attrNameLst>
                                          <p:attrName>ppt_x</p:attrName>
                                        </p:attrNameLst>
                                      </p:cBhvr>
                                      <p:tavLst>
                                        <p:tav tm="0">
                                          <p:val>
                                            <p:strVal val="ppt_x"/>
                                          </p:val>
                                        </p:tav>
                                        <p:tav tm="100000">
                                          <p:val>
                                            <p:strVal val="ppt_x"/>
                                          </p:val>
                                        </p:tav>
                                      </p:tavLst>
                                    </p:anim>
                                    <p:anim calcmode="lin" valueType="num">
                                      <p:cBhvr additive="base">
                                        <p:cTn id="7" dur="1000"/>
                                        <p:tgtEl>
                                          <p:spTgt spid="982019"/>
                                        </p:tgtEl>
                                        <p:attrNameLst>
                                          <p:attrName>ppt_y</p:attrName>
                                        </p:attrNameLst>
                                      </p:cBhvr>
                                      <p:tavLst>
                                        <p:tav tm="0">
                                          <p:val>
                                            <p:strVal val="ppt_y"/>
                                          </p:val>
                                        </p:tav>
                                        <p:tav tm="100000">
                                          <p:val>
                                            <p:strVal val="0-ppt_h/2"/>
                                          </p:val>
                                        </p:tav>
                                      </p:tavLst>
                                    </p:anim>
                                    <p:set>
                                      <p:cBhvr>
                                        <p:cTn id="8" dur="1" fill="hold">
                                          <p:stCondLst>
                                            <p:cond delay="999"/>
                                          </p:stCondLst>
                                        </p:cTn>
                                        <p:tgtEl>
                                          <p:spTgt spid="98201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982020"/>
                                        </p:tgtEl>
                                        <p:attrNameLst>
                                          <p:attrName>style.visibility</p:attrName>
                                        </p:attrNameLst>
                                      </p:cBhvr>
                                      <p:to>
                                        <p:strVal val="visible"/>
                                      </p:to>
                                    </p:set>
                                    <p:anim calcmode="lin" valueType="num">
                                      <p:cBhvr additive="base">
                                        <p:cTn id="11" dur="1000" fill="hold"/>
                                        <p:tgtEl>
                                          <p:spTgt spid="982020"/>
                                        </p:tgtEl>
                                        <p:attrNameLst>
                                          <p:attrName>ppt_x</p:attrName>
                                        </p:attrNameLst>
                                      </p:cBhvr>
                                      <p:tavLst>
                                        <p:tav tm="0">
                                          <p:val>
                                            <p:strVal val="#ppt_x"/>
                                          </p:val>
                                        </p:tav>
                                        <p:tav tm="100000">
                                          <p:val>
                                            <p:strVal val="#ppt_x"/>
                                          </p:val>
                                        </p:tav>
                                      </p:tavLst>
                                    </p:anim>
                                    <p:anim calcmode="lin" valueType="num">
                                      <p:cBhvr additive="base">
                                        <p:cTn id="12" dur="1000" fill="hold"/>
                                        <p:tgtEl>
                                          <p:spTgt spid="9820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88163" name="Text Box 3"/>
          <p:cNvSpPr txBox="1">
            <a:spLocks noChangeArrowheads="1"/>
          </p:cNvSpPr>
          <p:nvPr/>
        </p:nvSpPr>
        <p:spPr bwMode="auto">
          <a:xfrm>
            <a:off x="350838" y="1219200"/>
            <a:ext cx="8440737" cy="397390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EditorBuffer</a:t>
            </a:r>
            <a:r>
              <a:rPr lang="en-US" dirty="0">
                <a:solidFill>
                  <a:srgbClr val="0000FF"/>
                </a:solidFill>
                <a:latin typeface="Courier New" charset="0"/>
              </a:rPr>
              <a:t> destructor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destructor must delete every cell in the buffer.  Note</a:t>
            </a:r>
          </a:p>
          <a:p>
            <a:pPr>
              <a:lnSpc>
                <a:spcPct val="90000"/>
              </a:lnSpc>
            </a:pPr>
            <a:r>
              <a:rPr lang="en-US" dirty="0">
                <a:solidFill>
                  <a:srgbClr val="0000FF"/>
                </a:solidFill>
                <a:latin typeface="Courier New" charset="0"/>
              </a:rPr>
              <a:t> * that the loop structure is not exactly the standard idiom for</a:t>
            </a:r>
          </a:p>
          <a:p>
            <a:pPr>
              <a:lnSpc>
                <a:spcPct val="90000"/>
              </a:lnSpc>
            </a:pPr>
            <a:r>
              <a:rPr lang="en-US" dirty="0">
                <a:solidFill>
                  <a:srgbClr val="0000FF"/>
                </a:solidFill>
                <a:latin typeface="Courier New" charset="0"/>
              </a:rPr>
              <a:t> * processing every cell within a linked list, because it is not</a:t>
            </a:r>
          </a:p>
          <a:p>
            <a:pPr>
              <a:lnSpc>
                <a:spcPct val="90000"/>
              </a:lnSpc>
            </a:pPr>
            <a:r>
              <a:rPr lang="en-US" dirty="0">
                <a:solidFill>
                  <a:srgbClr val="0000FF"/>
                </a:solidFill>
                <a:latin typeface="Courier New" charset="0"/>
              </a:rPr>
              <a:t> * legal to delete a cell and later look at its link field.  To</a:t>
            </a:r>
          </a:p>
          <a:p>
            <a:pPr>
              <a:lnSpc>
                <a:spcPct val="90000"/>
              </a:lnSpc>
            </a:pPr>
            <a:r>
              <a:rPr lang="en-US" dirty="0">
                <a:solidFill>
                  <a:srgbClr val="0000FF"/>
                </a:solidFill>
                <a:latin typeface="Courier New" charset="0"/>
              </a:rPr>
              <a:t> * avoid selecting fields in the structure after it has been</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deallocated</a:t>
            </a:r>
            <a:r>
              <a:rPr lang="en-US" dirty="0">
                <a:solidFill>
                  <a:srgbClr val="0000FF"/>
                </a:solidFill>
                <a:latin typeface="Courier New" charset="0"/>
              </a:rPr>
              <a:t>, you have to copy the link pointer before calling</a:t>
            </a:r>
          </a:p>
          <a:p>
            <a:pPr>
              <a:lnSpc>
                <a:spcPct val="90000"/>
              </a:lnSpc>
            </a:pPr>
            <a:r>
              <a:rPr lang="en-US" dirty="0">
                <a:solidFill>
                  <a:srgbClr val="0000FF"/>
                </a:solidFill>
                <a:latin typeface="Courier New" charset="0"/>
              </a:rPr>
              <a:t> * delete.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EditorBuffer::~EditorBuffer</a:t>
            </a:r>
            <a:r>
              <a:rPr lang="en-US" dirty="0">
                <a:solidFill>
                  <a:srgbClr val="000000"/>
                </a:solidFill>
                <a:latin typeface="Courier New" charset="0"/>
              </a:rPr>
              <a:t>() {</a:t>
            </a:r>
          </a:p>
          <a:p>
            <a:pPr>
              <a:lnSpc>
                <a:spcPct val="90000"/>
              </a:lnSpc>
            </a:pPr>
            <a:r>
              <a:rPr lang="en-US" dirty="0">
                <a:solidFill>
                  <a:srgbClr val="000000"/>
                </a:solidFill>
                <a:latin typeface="Courier New" charset="0"/>
              </a:rPr>
              <a:t>   Cell *cp = start;</a:t>
            </a:r>
          </a:p>
          <a:p>
            <a:pPr>
              <a:lnSpc>
                <a:spcPct val="90000"/>
              </a:lnSpc>
            </a:pPr>
            <a:r>
              <a:rPr lang="en-US" dirty="0">
                <a:solidFill>
                  <a:srgbClr val="000000"/>
                </a:solidFill>
                <a:latin typeface="Courier New" charset="0"/>
              </a:rPr>
              <a:t>   while (cp != NULL) {</a:t>
            </a:r>
          </a:p>
          <a:p>
            <a:pPr>
              <a:lnSpc>
                <a:spcPct val="90000"/>
              </a:lnSpc>
            </a:pPr>
            <a:r>
              <a:rPr lang="en-US" dirty="0">
                <a:solidFill>
                  <a:srgbClr val="000000"/>
                </a:solidFill>
                <a:latin typeface="Courier New" charset="0"/>
              </a:rPr>
              <a:t>      Cell *next = cp-&gt;link;</a:t>
            </a:r>
          </a:p>
          <a:p>
            <a:pPr>
              <a:lnSpc>
                <a:spcPct val="90000"/>
              </a:lnSpc>
            </a:pPr>
            <a:r>
              <a:rPr lang="en-US" dirty="0">
                <a:solidFill>
                  <a:srgbClr val="000000"/>
                </a:solidFill>
                <a:latin typeface="Courier New" charset="0"/>
              </a:rPr>
              <a:t>      delete cp;</a:t>
            </a:r>
          </a:p>
          <a:p>
            <a:pPr>
              <a:lnSpc>
                <a:spcPct val="90000"/>
              </a:lnSpc>
            </a:pPr>
            <a:r>
              <a:rPr lang="en-US" dirty="0">
                <a:solidFill>
                  <a:srgbClr val="000000"/>
                </a:solidFill>
                <a:latin typeface="Courier New" charset="0"/>
              </a:rPr>
              <a:t>      cp = next;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8816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8166" name="Text Box 6"/>
            <p:cNvSpPr txBox="1">
              <a:spLocks noChangeArrowheads="1"/>
            </p:cNvSpPr>
            <p:nvPr/>
          </p:nvSpPr>
          <p:spPr bwMode="auto">
            <a:xfrm>
              <a:off x="251" y="752"/>
              <a:ext cx="5261" cy="298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(cursor-&gt;link != NULL) {</a:t>
              </a:r>
            </a:p>
            <a:p>
              <a:pPr>
                <a:lnSpc>
                  <a:spcPct val="90000"/>
                </a:lnSpc>
              </a:pPr>
              <a:r>
                <a:rPr lang="en-US" dirty="0">
                  <a:solidFill>
                    <a:srgbClr val="000000"/>
                  </a:solidFill>
                  <a:latin typeface="Courier New" charset="0"/>
                </a:rPr>
                <a:t>      cursor = cursor-&gt;link;</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Cell *cp = start;</a:t>
              </a:r>
            </a:p>
            <a:p>
              <a:pPr>
                <a:lnSpc>
                  <a:spcPct val="90000"/>
                </a:lnSpc>
              </a:pPr>
              <a:r>
                <a:rPr lang="en-US" dirty="0">
                  <a:solidFill>
                    <a:srgbClr val="000000"/>
                  </a:solidFill>
                  <a:latin typeface="Courier New" charset="0"/>
                </a:rPr>
                <a:t>   if (cursor != start) {</a:t>
              </a:r>
            </a:p>
            <a:p>
              <a:pPr>
                <a:lnSpc>
                  <a:spcPct val="90000"/>
                </a:lnSpc>
              </a:pPr>
              <a:r>
                <a:rPr lang="en-US" dirty="0">
                  <a:solidFill>
                    <a:srgbClr val="000000"/>
                  </a:solidFill>
                  <a:latin typeface="Courier New" charset="0"/>
                </a:rPr>
                <a:t>      while (cp-&gt;link != cursor) {</a:t>
              </a:r>
            </a:p>
            <a:p>
              <a:pPr>
                <a:lnSpc>
                  <a:spcPct val="90000"/>
                </a:lnSpc>
              </a:pPr>
              <a:r>
                <a:rPr lang="en-US" dirty="0">
                  <a:solidFill>
                    <a:srgbClr val="000000"/>
                  </a:solidFill>
                  <a:latin typeface="Courier New" charset="0"/>
                </a:rPr>
                <a:t>         cp = cp-&gt;link;</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cursor = cp;</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p>
            <a:p>
              <a:pPr>
                <a:lnSpc>
                  <a:spcPct val="90000"/>
                </a:lnSpc>
              </a:pPr>
              <a:r>
                <a:rPr lang="en-US" dirty="0">
                  <a:solidFill>
                    <a:srgbClr val="000000"/>
                  </a:solidFill>
                  <a:latin typeface="Courier New" charset="0"/>
                </a:rPr>
                <a:t>   cursor = start;</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p>
            <a:p>
              <a:pPr>
                <a:lnSpc>
                  <a:spcPct val="90000"/>
                </a:lnSpc>
              </a:pPr>
              <a:r>
                <a:rPr lang="en-US" dirty="0">
                  <a:solidFill>
                    <a:srgbClr val="000000"/>
                  </a:solidFill>
                  <a:latin typeface="Courier New" charset="0"/>
                </a:rPr>
                <a:t>   while (cursor-&gt;link != NULL)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moveCursorForward</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p:txBody>
        </p:sp>
      </p:grpSp>
      <p:sp>
        <p:nvSpPr>
          <p:cNvPr id="98816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816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8169"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List-Based Buffer Implementation</a:t>
            </a:r>
          </a:p>
        </p:txBody>
      </p:sp>
      <p:sp>
        <p:nvSpPr>
          <p:cNvPr id="98817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88163"/>
                                        </p:tgtEl>
                                        <p:attrNameLst>
                                          <p:attrName>ppt_x</p:attrName>
                                        </p:attrNameLst>
                                      </p:cBhvr>
                                      <p:tavLst>
                                        <p:tav tm="0">
                                          <p:val>
                                            <p:strVal val="ppt_x"/>
                                          </p:val>
                                        </p:tav>
                                        <p:tav tm="100000">
                                          <p:val>
                                            <p:strVal val="ppt_x"/>
                                          </p:val>
                                        </p:tav>
                                      </p:tavLst>
                                    </p:anim>
                                    <p:anim calcmode="lin" valueType="num">
                                      <p:cBhvr additive="base">
                                        <p:cTn id="7" dur="1000"/>
                                        <p:tgtEl>
                                          <p:spTgt spid="988163"/>
                                        </p:tgtEl>
                                        <p:attrNameLst>
                                          <p:attrName>ppt_y</p:attrName>
                                        </p:attrNameLst>
                                      </p:cBhvr>
                                      <p:tavLst>
                                        <p:tav tm="0">
                                          <p:val>
                                            <p:strVal val="ppt_y"/>
                                          </p:val>
                                        </p:tav>
                                        <p:tav tm="100000">
                                          <p:val>
                                            <p:strVal val="0-ppt_h/2"/>
                                          </p:val>
                                        </p:tav>
                                      </p:tavLst>
                                    </p:anim>
                                    <p:set>
                                      <p:cBhvr>
                                        <p:cTn id="8" dur="1" fill="hold">
                                          <p:stCondLst>
                                            <p:cond delay="999"/>
                                          </p:stCondLst>
                                        </p:cTn>
                                        <p:tgtEl>
                                          <p:spTgt spid="98816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16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84067" name="Text Box 3"/>
          <p:cNvSpPr txBox="1">
            <a:spLocks noChangeArrowheads="1"/>
          </p:cNvSpPr>
          <p:nvPr/>
        </p:nvSpPr>
        <p:spPr bwMode="auto">
          <a:xfrm>
            <a:off x="373063" y="1193800"/>
            <a:ext cx="8440737" cy="473565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EditorBuffer::moveCursorForward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(cursor-&gt;link != NULL) {</a:t>
            </a:r>
          </a:p>
          <a:p>
            <a:pPr>
              <a:lnSpc>
                <a:spcPct val="90000"/>
              </a:lnSpc>
            </a:pPr>
            <a:r>
              <a:rPr lang="en-US" dirty="0">
                <a:solidFill>
                  <a:srgbClr val="000000"/>
                </a:solidFill>
                <a:latin typeface="Courier New" charset="0"/>
              </a:rPr>
              <a:t>      cursor = cursor-&gt;link;</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EditorBuffer::moveCursorBackward</a:t>
            </a:r>
            <a:r>
              <a:rPr lang="en-US" dirty="0">
                <a:solidFill>
                  <a:srgbClr val="000000"/>
                </a:solidFill>
                <a:latin typeface="Courier New" charset="0"/>
              </a:rPr>
              <a:t>() {</a:t>
            </a:r>
          </a:p>
          <a:p>
            <a:pPr>
              <a:lnSpc>
                <a:spcPct val="90000"/>
              </a:lnSpc>
            </a:pPr>
            <a:r>
              <a:rPr lang="en-US" dirty="0">
                <a:solidFill>
                  <a:srgbClr val="000000"/>
                </a:solidFill>
                <a:latin typeface="Courier New" charset="0"/>
              </a:rPr>
              <a:t>   Cell *cp = start;</a:t>
            </a:r>
          </a:p>
          <a:p>
            <a:pPr>
              <a:lnSpc>
                <a:spcPct val="90000"/>
              </a:lnSpc>
            </a:pPr>
            <a:r>
              <a:rPr lang="en-US" dirty="0">
                <a:solidFill>
                  <a:srgbClr val="000000"/>
                </a:solidFill>
                <a:latin typeface="Courier New" charset="0"/>
              </a:rPr>
              <a:t>   if (cursor != start) {</a:t>
            </a:r>
          </a:p>
          <a:p>
            <a:pPr>
              <a:lnSpc>
                <a:spcPct val="90000"/>
              </a:lnSpc>
            </a:pPr>
            <a:r>
              <a:rPr lang="en-US" dirty="0">
                <a:solidFill>
                  <a:srgbClr val="000000"/>
                </a:solidFill>
                <a:latin typeface="Courier New" charset="0"/>
              </a:rPr>
              <a:t>      while (cp-&gt;link != cursor) {</a:t>
            </a:r>
          </a:p>
          <a:p>
            <a:pPr>
              <a:lnSpc>
                <a:spcPct val="90000"/>
              </a:lnSpc>
            </a:pPr>
            <a:r>
              <a:rPr lang="en-US" dirty="0">
                <a:solidFill>
                  <a:srgbClr val="000000"/>
                </a:solidFill>
                <a:latin typeface="Courier New" charset="0"/>
              </a:rPr>
              <a:t>         cp = cp-&gt;link;</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cursor = cp;</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EditorBuffer::moveCursorToStart</a:t>
            </a:r>
            <a:r>
              <a:rPr lang="en-US" dirty="0">
                <a:solidFill>
                  <a:srgbClr val="000000"/>
                </a:solidFill>
                <a:latin typeface="Courier New" charset="0"/>
              </a:rPr>
              <a:t>() {</a:t>
            </a:r>
          </a:p>
          <a:p>
            <a:pPr>
              <a:lnSpc>
                <a:spcPct val="90000"/>
              </a:lnSpc>
            </a:pPr>
            <a:r>
              <a:rPr lang="en-US" dirty="0">
                <a:solidFill>
                  <a:srgbClr val="000000"/>
                </a:solidFill>
                <a:latin typeface="Courier New" charset="0"/>
              </a:rPr>
              <a:t>   cursor = start;</a:t>
            </a:r>
          </a:p>
          <a:p>
            <a:pPr>
              <a:lnSpc>
                <a:spcPct val="90000"/>
              </a:lnSpc>
            </a:pPr>
            <a:r>
              <a:rPr lang="en-US" dirty="0">
                <a:solidFill>
                  <a:srgbClr val="000000"/>
                </a:solidFill>
                <a:latin typeface="Courier New" charset="0"/>
              </a:rPr>
              <a:t>}</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EditorBuffer::moveCursorToEnd</a:t>
            </a:r>
            <a:r>
              <a:rPr lang="en-US" dirty="0">
                <a:solidFill>
                  <a:srgbClr val="000000"/>
                </a:solidFill>
                <a:latin typeface="Courier New" charset="0"/>
              </a:rPr>
              <a:t>() {</a:t>
            </a:r>
          </a:p>
          <a:p>
            <a:pPr>
              <a:lnSpc>
                <a:spcPct val="90000"/>
              </a:lnSpc>
            </a:pPr>
            <a:r>
              <a:rPr lang="en-US" dirty="0">
                <a:solidFill>
                  <a:srgbClr val="000000"/>
                </a:solidFill>
                <a:latin typeface="Courier New" charset="0"/>
              </a:rPr>
              <a:t>   while (cursor-&gt;link != NULL)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moveCursorForward</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402263"/>
            <a:chOff x="224" y="720"/>
            <a:chExt cx="5351" cy="3403"/>
          </a:xfrm>
        </p:grpSpPr>
        <p:sp>
          <p:nvSpPr>
            <p:cNvPr id="984069" name="Rectangle 5"/>
            <p:cNvSpPr>
              <a:spLocks noChangeArrowheads="1"/>
            </p:cNvSpPr>
            <p:nvPr/>
          </p:nvSpPr>
          <p:spPr bwMode="auto">
            <a:xfrm>
              <a:off x="224" y="720"/>
              <a:ext cx="5351" cy="3403"/>
            </a:xfrm>
            <a:prstGeom prst="rect">
              <a:avLst/>
            </a:prstGeom>
            <a:solidFill>
              <a:schemeClr val="bg1"/>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4070" name="Text Box 6"/>
            <p:cNvSpPr txBox="1">
              <a:spLocks noChangeArrowheads="1"/>
            </p:cNvSpPr>
            <p:nvPr/>
          </p:nvSpPr>
          <p:spPr bwMode="auto">
            <a:xfrm>
              <a:off x="235" y="752"/>
              <a:ext cx="5332" cy="31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insertCharacter</a:t>
              </a:r>
              <a:r>
                <a:rPr lang="en-US" dirty="0">
                  <a:solidFill>
                    <a:srgbClr val="0000FF"/>
                  </a:solidFill>
                  <a:latin typeface="Courier New" charset="0"/>
                </a:rPr>
                <a:t>, </a:t>
              </a:r>
              <a:r>
                <a:rPr lang="en-US" dirty="0" err="1">
                  <a:solidFill>
                    <a:srgbClr val="0000FF"/>
                  </a:solidFill>
                  <a:latin typeface="Courier New" charset="0"/>
                </a:rPr>
                <a:t>deleteCharacter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primary advantage of the linked list representation for</a:t>
              </a:r>
            </a:p>
            <a:p>
              <a:pPr>
                <a:lnSpc>
                  <a:spcPct val="90000"/>
                </a:lnSpc>
              </a:pPr>
              <a:r>
                <a:rPr lang="en-US" dirty="0">
                  <a:solidFill>
                    <a:srgbClr val="0000FF"/>
                  </a:solidFill>
                  <a:latin typeface="Courier New" charset="0"/>
                </a:rPr>
                <a:t> * the buffer is that the insert and delete operations can be</a:t>
              </a:r>
            </a:p>
            <a:p>
              <a:pPr>
                <a:lnSpc>
                  <a:spcPct val="90000"/>
                </a:lnSpc>
              </a:pPr>
              <a:r>
                <a:rPr lang="en-US" dirty="0">
                  <a:solidFill>
                    <a:srgbClr val="0000FF"/>
                  </a:solidFill>
                  <a:latin typeface="Courier New" charset="0"/>
                </a:rPr>
                <a:t> * performed in constant time by updating pointers instead of</a:t>
              </a:r>
            </a:p>
            <a:p>
              <a:pPr>
                <a:lnSpc>
                  <a:spcPct val="90000"/>
                </a:lnSpc>
              </a:pPr>
              <a:r>
                <a:rPr lang="en-US" dirty="0">
                  <a:solidFill>
                    <a:srgbClr val="0000FF"/>
                  </a:solidFill>
                  <a:latin typeface="Courier New" charset="0"/>
                </a:rPr>
                <a:t> * moving data.</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EditorBuffer::insertCharacter(char</a:t>
              </a:r>
              <a:r>
                <a:rPr lang="en-US" dirty="0">
                  <a:solidFill>
                    <a:srgbClr val="000000"/>
                  </a:solidFill>
                  <a:latin typeface="Courier New" charset="0"/>
                </a:rPr>
                <a:t> </a:t>
              </a:r>
              <a:r>
                <a:rPr lang="en-US" dirty="0" err="1">
                  <a:solidFill>
                    <a:srgbClr val="000000"/>
                  </a:solidFill>
                  <a:latin typeface="Courier New" charset="0"/>
                </a:rPr>
                <a:t>ch</a:t>
              </a:r>
              <a:r>
                <a:rPr lang="en-US" dirty="0">
                  <a:solidFill>
                    <a:srgbClr val="000000"/>
                  </a:solidFill>
                  <a:latin typeface="Courier New" charset="0"/>
                </a:rPr>
                <a:t>) {</a:t>
              </a:r>
            </a:p>
            <a:p>
              <a:pPr>
                <a:lnSpc>
                  <a:spcPct val="90000"/>
                </a:lnSpc>
              </a:pPr>
              <a:r>
                <a:rPr lang="en-US" dirty="0">
                  <a:solidFill>
                    <a:srgbClr val="000000"/>
                  </a:solidFill>
                  <a:latin typeface="Courier New" charset="0"/>
                </a:rPr>
                <a:t>   Cell *cp = new Cell;</a:t>
              </a:r>
            </a:p>
            <a:p>
              <a:pPr>
                <a:lnSpc>
                  <a:spcPct val="90000"/>
                </a:lnSpc>
              </a:pPr>
              <a:r>
                <a:rPr lang="en-US" dirty="0">
                  <a:solidFill>
                    <a:srgbClr val="000000"/>
                  </a:solidFill>
                  <a:latin typeface="Courier New" charset="0"/>
                </a:rPr>
                <a:t>   cp-&gt;</a:t>
              </a:r>
              <a:r>
                <a:rPr lang="en-US" dirty="0" err="1">
                  <a:solidFill>
                    <a:srgbClr val="000000"/>
                  </a:solidFill>
                  <a:latin typeface="Courier New" charset="0"/>
                </a:rPr>
                <a:t>ch</a:t>
              </a:r>
              <a:r>
                <a:rPr lang="en-US" dirty="0">
                  <a:solidFill>
                    <a:srgbClr val="000000"/>
                  </a:solidFill>
                  <a:latin typeface="Courier New" charset="0"/>
                </a:rPr>
                <a:t> = </a:t>
              </a:r>
              <a:r>
                <a:rPr lang="en-US" dirty="0" err="1">
                  <a:solidFill>
                    <a:srgbClr val="000000"/>
                  </a:solidFill>
                  <a:latin typeface="Courier New" charset="0"/>
                </a:rPr>
                <a:t>ch</a:t>
              </a:r>
              <a:r>
                <a:rPr lang="en-US" dirty="0">
                  <a:solidFill>
                    <a:srgbClr val="000000"/>
                  </a:solidFill>
                  <a:latin typeface="Courier New" charset="0"/>
                </a:rPr>
                <a:t>;</a:t>
              </a:r>
            </a:p>
            <a:p>
              <a:pPr>
                <a:lnSpc>
                  <a:spcPct val="90000"/>
                </a:lnSpc>
              </a:pPr>
              <a:r>
                <a:rPr lang="en-US" dirty="0">
                  <a:solidFill>
                    <a:srgbClr val="000000"/>
                  </a:solidFill>
                  <a:latin typeface="Courier New" charset="0"/>
                </a:rPr>
                <a:t>   cp-&gt;link = cursor-&gt;link;</a:t>
              </a:r>
            </a:p>
            <a:p>
              <a:pPr>
                <a:lnSpc>
                  <a:spcPct val="90000"/>
                </a:lnSpc>
              </a:pPr>
              <a:r>
                <a:rPr lang="en-US" dirty="0">
                  <a:solidFill>
                    <a:srgbClr val="000000"/>
                  </a:solidFill>
                  <a:latin typeface="Courier New" charset="0"/>
                </a:rPr>
                <a:t>   cursor-&gt;link = cp;</a:t>
              </a:r>
            </a:p>
            <a:p>
              <a:pPr>
                <a:lnSpc>
                  <a:spcPct val="90000"/>
                </a:lnSpc>
              </a:pPr>
              <a:r>
                <a:rPr lang="en-US" dirty="0">
                  <a:solidFill>
                    <a:srgbClr val="000000"/>
                  </a:solidFill>
                  <a:latin typeface="Courier New" charset="0"/>
                </a:rPr>
                <a:t>   cursor = cp;</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void </a:t>
              </a:r>
              <a:r>
                <a:rPr lang="en-US" dirty="0" err="1">
                  <a:solidFill>
                    <a:srgbClr val="000000"/>
                  </a:solidFill>
                  <a:latin typeface="Courier New" charset="0"/>
                </a:rPr>
                <a:t>EditorBuffer::deleteCharacter</a:t>
              </a:r>
              <a:r>
                <a:rPr lang="en-US" dirty="0">
                  <a:solidFill>
                    <a:srgbClr val="000000"/>
                  </a:solidFill>
                  <a:latin typeface="Courier New" charset="0"/>
                </a:rPr>
                <a:t>() {</a:t>
              </a:r>
            </a:p>
            <a:p>
              <a:pPr>
                <a:lnSpc>
                  <a:spcPct val="90000"/>
                </a:lnSpc>
              </a:pPr>
              <a:r>
                <a:rPr lang="en-US" dirty="0">
                  <a:solidFill>
                    <a:srgbClr val="000000"/>
                  </a:solidFill>
                  <a:latin typeface="Courier New" charset="0"/>
                </a:rPr>
                <a:t>   if (cursor-&gt;link != NULL) {</a:t>
              </a:r>
            </a:p>
            <a:p>
              <a:pPr>
                <a:lnSpc>
                  <a:spcPct val="90000"/>
                </a:lnSpc>
              </a:pPr>
              <a:r>
                <a:rPr lang="en-US" dirty="0">
                  <a:solidFill>
                    <a:srgbClr val="000000"/>
                  </a:solidFill>
                  <a:latin typeface="Courier New" charset="0"/>
                </a:rPr>
                <a:t>      Cell *</a:t>
              </a:r>
              <a:r>
                <a:rPr lang="en-US" dirty="0" err="1">
                  <a:solidFill>
                    <a:srgbClr val="000000"/>
                  </a:solidFill>
                  <a:latin typeface="Courier New" charset="0"/>
                </a:rPr>
                <a:t>oldcell</a:t>
              </a:r>
              <a:r>
                <a:rPr lang="en-US" dirty="0">
                  <a:solidFill>
                    <a:srgbClr val="000000"/>
                  </a:solidFill>
                  <a:latin typeface="Courier New" charset="0"/>
                </a:rPr>
                <a:t> = cursor-&gt;link;</a:t>
              </a:r>
            </a:p>
            <a:p>
              <a:pPr>
                <a:lnSpc>
                  <a:spcPct val="90000"/>
                </a:lnSpc>
              </a:pPr>
              <a:r>
                <a:rPr lang="en-US" dirty="0">
                  <a:solidFill>
                    <a:srgbClr val="000000"/>
                  </a:solidFill>
                  <a:latin typeface="Courier New" charset="0"/>
                </a:rPr>
                <a:t>      cursor-&gt;link = </a:t>
              </a:r>
              <a:r>
                <a:rPr lang="en-US" dirty="0" err="1">
                  <a:solidFill>
                    <a:srgbClr val="000000"/>
                  </a:solidFill>
                  <a:latin typeface="Courier New" charset="0"/>
                </a:rPr>
                <a:t>oldcell</a:t>
              </a:r>
              <a:r>
                <a:rPr lang="en-US" dirty="0">
                  <a:solidFill>
                    <a:srgbClr val="000000"/>
                  </a:solidFill>
                  <a:latin typeface="Courier New" charset="0"/>
                </a:rPr>
                <a:t>-&gt;link;</a:t>
              </a:r>
            </a:p>
            <a:p>
              <a:pPr>
                <a:lnSpc>
                  <a:spcPct val="90000"/>
                </a:lnSpc>
              </a:pPr>
              <a:r>
                <a:rPr lang="en-US" dirty="0">
                  <a:solidFill>
                    <a:srgbClr val="000000"/>
                  </a:solidFill>
                  <a:latin typeface="Courier New" charset="0"/>
                </a:rPr>
                <a:t>      delete </a:t>
              </a:r>
              <a:r>
                <a:rPr lang="en-US" dirty="0" err="1">
                  <a:solidFill>
                    <a:srgbClr val="000000"/>
                  </a:solidFill>
                  <a:latin typeface="Courier New" charset="0"/>
                </a:rPr>
                <a:t>oldcell</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p:txBody>
        </p:sp>
      </p:grpSp>
      <p:sp>
        <p:nvSpPr>
          <p:cNvPr id="98407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407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984073"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List-Based Buffer Implementation</a:t>
            </a:r>
          </a:p>
        </p:txBody>
      </p:sp>
      <p:sp>
        <p:nvSpPr>
          <p:cNvPr id="98407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84067"/>
                                        </p:tgtEl>
                                        <p:attrNameLst>
                                          <p:attrName>ppt_x</p:attrName>
                                        </p:attrNameLst>
                                      </p:cBhvr>
                                      <p:tavLst>
                                        <p:tav tm="0">
                                          <p:val>
                                            <p:strVal val="ppt_x"/>
                                          </p:val>
                                        </p:tav>
                                        <p:tav tm="100000">
                                          <p:val>
                                            <p:strVal val="ppt_x"/>
                                          </p:val>
                                        </p:tav>
                                      </p:tavLst>
                                    </p:anim>
                                    <p:anim calcmode="lin" valueType="num">
                                      <p:cBhvr additive="base">
                                        <p:cTn id="7" dur="1000"/>
                                        <p:tgtEl>
                                          <p:spTgt spid="984067"/>
                                        </p:tgtEl>
                                        <p:attrNameLst>
                                          <p:attrName>ppt_y</p:attrName>
                                        </p:attrNameLst>
                                      </p:cBhvr>
                                      <p:tavLst>
                                        <p:tav tm="0">
                                          <p:val>
                                            <p:strVal val="ppt_y"/>
                                          </p:val>
                                        </p:tav>
                                        <p:tav tm="100000">
                                          <p:val>
                                            <p:strVal val="0-ppt_h/2"/>
                                          </p:val>
                                        </p:tav>
                                      </p:tavLst>
                                    </p:anim>
                                    <p:set>
                                      <p:cBhvr>
                                        <p:cTn id="8" dur="1" fill="hold">
                                          <p:stCondLst>
                                            <p:cond delay="999"/>
                                          </p:stCondLst>
                                        </p:cTn>
                                        <p:tgtEl>
                                          <p:spTgt spid="98406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Pointers</a:t>
            </a:r>
          </a:p>
        </p:txBody>
      </p:sp>
      <p:sp>
        <p:nvSpPr>
          <p:cNvPr id="852995" name="Rectangle 3"/>
          <p:cNvSpPr>
            <a:spLocks noChangeArrowheads="1"/>
          </p:cNvSpPr>
          <p:nvPr/>
        </p:nvSpPr>
        <p:spPr bwMode="auto">
          <a:xfrm>
            <a:off x="482600" y="1155700"/>
            <a:ext cx="8432800" cy="52451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
                <a:srgbClr val="000000"/>
              </a:buClr>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In C++, pointers serve several purposes, of which the following are the most important:</a:t>
            </a: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rgbClr val="FF0000"/>
                </a:solidFill>
                <a:effectLst/>
                <a:uLnTx/>
                <a:uFillTx/>
                <a:latin typeface="Times New Roman" charset="0"/>
                <a:ea typeface="+mn-ea"/>
                <a:cs typeface="+mn-cs"/>
              </a:rPr>
              <a:t>Pointers allow you to refer to a large data structure in a compact way</a:t>
            </a:r>
            <a:r>
              <a:rPr kumimoji="0" lang="en-US" sz="22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Because a memory address typically fits in a few bytes of memory, this strategy offers considerable space savings when the data structures themselves are large.  E.g., </a:t>
            </a: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call by pointers</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a:t>
            </a:r>
            <a:endParaRPr kumimoji="0" lang="en-US" sz="2200" b="1" i="1" u="none" strike="noStrike" kern="1200" cap="none" spc="0" normalizeH="0" baseline="0" noProof="0" dirty="0">
              <a:ln>
                <a:noFill/>
              </a:ln>
              <a:solidFill>
                <a:srgbClr val="FF0000"/>
              </a:solidFill>
              <a:effectLst/>
              <a:uLnTx/>
              <a:uFillTx/>
              <a:latin typeface="Times New Roman" charset="0"/>
              <a:ea typeface="+mn-ea"/>
              <a:cs typeface="+mn-cs"/>
            </a:endParaRP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rgbClr val="FF0000"/>
                </a:solidFill>
                <a:effectLst/>
                <a:uLnTx/>
                <a:uFillTx/>
                <a:latin typeface="Times New Roman" charset="0"/>
                <a:ea typeface="+mn-ea"/>
                <a:cs typeface="+mn-cs"/>
              </a:rPr>
              <a:t>Pointers make it possible to reserve new memory during program execution</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In many applications, it is convenient to acquire new memory as the program runs and to refer to that memory using pointers, which is called </a:t>
            </a: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dynamic allocation</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a:t>
            </a: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rgbClr val="FF0000"/>
                </a:solidFill>
                <a:effectLst/>
                <a:uLnTx/>
                <a:uFillTx/>
                <a:latin typeface="Times New Roman" charset="0"/>
                <a:ea typeface="+mn-ea"/>
                <a:cs typeface="+mn-cs"/>
              </a:rPr>
              <a:t>Pointers can be used to record relationships among data items</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Data structures that use pointers to create connections between individual components are called </a:t>
            </a: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linked structures</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Programmers can indicate that one data item follows another in a conceptual sequence by including a pointer to the second item in the internal representation of the first.</a:t>
            </a:r>
          </a:p>
        </p:txBody>
      </p:sp>
      <p:sp>
        <p:nvSpPr>
          <p:cNvPr id="4" name="爆炸形: 8 pt  1">
            <a:extLst>
              <a:ext uri="{FF2B5EF4-FFF2-40B4-BE49-F238E27FC236}">
                <a16:creationId xmlns:a16="http://schemas.microsoft.com/office/drawing/2014/main" id="{8CB2159E-2179-418C-BCB6-0B3B04DC3EF0}"/>
              </a:ext>
            </a:extLst>
          </p:cNvPr>
          <p:cNvSpPr/>
          <p:nvPr/>
        </p:nvSpPr>
        <p:spPr bwMode="auto">
          <a:xfrm>
            <a:off x="7696200" y="0"/>
            <a:ext cx="1447800" cy="762000"/>
          </a:xfrm>
          <a:prstGeom prst="irregularSeal1">
            <a:avLst/>
          </a:prstGeom>
          <a:solidFill>
            <a:srgbClr val="00CC99"/>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rPr>
              <a:t>Flashback</a:t>
            </a:r>
            <a:endParaRPr kumimoji="0" lang="zh-CN" altLang="en-US" sz="12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16373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Complexity of the Editor Operations</a:t>
            </a:r>
            <a:endParaRPr lang="en-US" dirty="0">
              <a:solidFill>
                <a:schemeClr val="tx1"/>
              </a:solidFill>
            </a:endParaRPr>
          </a:p>
        </p:txBody>
      </p:sp>
      <p:sp>
        <p:nvSpPr>
          <p:cNvPr id="947256" name="Rectangle 56"/>
          <p:cNvSpPr>
            <a:spLocks noChangeArrowheads="1"/>
          </p:cNvSpPr>
          <p:nvPr/>
        </p:nvSpPr>
        <p:spPr bwMode="auto">
          <a:xfrm>
            <a:off x="927100" y="1651000"/>
            <a:ext cx="4826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dirty="0">
                <a:solidFill>
                  <a:srgbClr val="000000"/>
                </a:solidFill>
                <a:latin typeface="Courier New" charset="0"/>
              </a:rPr>
              <a:t>F</a:t>
            </a:r>
            <a:endParaRPr lang="en-US" sz="1600" dirty="0">
              <a:solidFill>
                <a:srgbClr val="000000"/>
              </a:solidFill>
              <a:latin typeface="Courier New" charset="0"/>
            </a:endParaRPr>
          </a:p>
        </p:txBody>
      </p:sp>
      <p:sp>
        <p:nvSpPr>
          <p:cNvPr id="947257" name="Rectangle 57"/>
          <p:cNvSpPr>
            <a:spLocks noChangeArrowheads="1"/>
          </p:cNvSpPr>
          <p:nvPr/>
        </p:nvSpPr>
        <p:spPr bwMode="auto">
          <a:xfrm>
            <a:off x="1409700" y="1651000"/>
            <a:ext cx="3508375"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dirty="0">
                <a:solidFill>
                  <a:srgbClr val="000000"/>
                </a:solidFill>
                <a:latin typeface="Courier New" charset="0"/>
              </a:rPr>
              <a:t> </a:t>
            </a:r>
            <a:r>
              <a:rPr lang="en-US" sz="1800" dirty="0" err="1">
                <a:solidFill>
                  <a:srgbClr val="000000"/>
                </a:solidFill>
                <a:latin typeface="Courier New" charset="0"/>
              </a:rPr>
              <a:t>moveCursorForward</a:t>
            </a:r>
            <a:r>
              <a:rPr lang="en-US" sz="1800" dirty="0">
                <a:solidFill>
                  <a:srgbClr val="000000"/>
                </a:solidFill>
                <a:latin typeface="Courier New" charset="0"/>
              </a:rPr>
              <a:t>()</a:t>
            </a:r>
            <a:endParaRPr lang="en-US" sz="1600" dirty="0">
              <a:solidFill>
                <a:srgbClr val="000000"/>
              </a:solidFill>
              <a:latin typeface="Courier New" charset="0"/>
            </a:endParaRPr>
          </a:p>
        </p:txBody>
      </p:sp>
      <p:sp>
        <p:nvSpPr>
          <p:cNvPr id="947259" name="Rectangle 59"/>
          <p:cNvSpPr>
            <a:spLocks noChangeArrowheads="1"/>
          </p:cNvSpPr>
          <p:nvPr/>
        </p:nvSpPr>
        <p:spPr bwMode="auto">
          <a:xfrm>
            <a:off x="7352490" y="1651000"/>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p>
        </p:txBody>
      </p:sp>
      <p:sp>
        <p:nvSpPr>
          <p:cNvPr id="947262" name="Rectangle 62"/>
          <p:cNvSpPr>
            <a:spLocks noChangeArrowheads="1"/>
          </p:cNvSpPr>
          <p:nvPr/>
        </p:nvSpPr>
        <p:spPr bwMode="auto">
          <a:xfrm>
            <a:off x="927100" y="2108200"/>
            <a:ext cx="4826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a:solidFill>
                  <a:srgbClr val="000000"/>
                </a:solidFill>
                <a:latin typeface="Courier New" charset="0"/>
              </a:rPr>
              <a:t>B</a:t>
            </a:r>
            <a:endParaRPr lang="en-US" sz="1600">
              <a:solidFill>
                <a:srgbClr val="000000"/>
              </a:solidFill>
              <a:latin typeface="Courier New" charset="0"/>
            </a:endParaRPr>
          </a:p>
        </p:txBody>
      </p:sp>
      <p:sp>
        <p:nvSpPr>
          <p:cNvPr id="947263" name="Rectangle 63"/>
          <p:cNvSpPr>
            <a:spLocks noChangeArrowheads="1"/>
          </p:cNvSpPr>
          <p:nvPr/>
        </p:nvSpPr>
        <p:spPr bwMode="auto">
          <a:xfrm>
            <a:off x="1409700" y="2108200"/>
            <a:ext cx="3508375"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a:solidFill>
                  <a:srgbClr val="000000"/>
                </a:solidFill>
                <a:latin typeface="Courier New" charset="0"/>
              </a:rPr>
              <a:t> moveCursorBackward()</a:t>
            </a:r>
            <a:endParaRPr lang="en-US" sz="1600">
              <a:solidFill>
                <a:srgbClr val="000000"/>
              </a:solidFill>
              <a:latin typeface="Courier New" charset="0"/>
            </a:endParaRPr>
          </a:p>
        </p:txBody>
      </p:sp>
      <p:sp>
        <p:nvSpPr>
          <p:cNvPr id="947265" name="Rectangle 65"/>
          <p:cNvSpPr>
            <a:spLocks noChangeArrowheads="1"/>
          </p:cNvSpPr>
          <p:nvPr/>
        </p:nvSpPr>
        <p:spPr bwMode="auto">
          <a:xfrm>
            <a:off x="7352490" y="2108200"/>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p>
        </p:txBody>
      </p:sp>
      <p:sp>
        <p:nvSpPr>
          <p:cNvPr id="947268" name="Rectangle 68"/>
          <p:cNvSpPr>
            <a:spLocks noChangeArrowheads="1"/>
          </p:cNvSpPr>
          <p:nvPr/>
        </p:nvSpPr>
        <p:spPr bwMode="auto">
          <a:xfrm>
            <a:off x="927100" y="2563813"/>
            <a:ext cx="4826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a:solidFill>
                  <a:srgbClr val="000000"/>
                </a:solidFill>
                <a:latin typeface="Courier New" charset="0"/>
              </a:rPr>
              <a:t>J</a:t>
            </a:r>
            <a:endParaRPr lang="en-US" sz="1600">
              <a:solidFill>
                <a:srgbClr val="000000"/>
              </a:solidFill>
              <a:latin typeface="Courier New" charset="0"/>
            </a:endParaRPr>
          </a:p>
        </p:txBody>
      </p:sp>
      <p:sp>
        <p:nvSpPr>
          <p:cNvPr id="947269" name="Rectangle 69"/>
          <p:cNvSpPr>
            <a:spLocks noChangeArrowheads="1"/>
          </p:cNvSpPr>
          <p:nvPr/>
        </p:nvSpPr>
        <p:spPr bwMode="auto">
          <a:xfrm>
            <a:off x="1409700" y="2563813"/>
            <a:ext cx="3508375"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a:solidFill>
                  <a:srgbClr val="000000"/>
                </a:solidFill>
                <a:latin typeface="Courier New" charset="0"/>
              </a:rPr>
              <a:t> moveCursorToStart()</a:t>
            </a:r>
            <a:endParaRPr lang="en-US" sz="1600">
              <a:solidFill>
                <a:srgbClr val="000000"/>
              </a:solidFill>
              <a:latin typeface="Courier New" charset="0"/>
            </a:endParaRPr>
          </a:p>
        </p:txBody>
      </p:sp>
      <p:sp>
        <p:nvSpPr>
          <p:cNvPr id="947271" name="Rectangle 71"/>
          <p:cNvSpPr>
            <a:spLocks noChangeArrowheads="1"/>
          </p:cNvSpPr>
          <p:nvPr/>
        </p:nvSpPr>
        <p:spPr bwMode="auto">
          <a:xfrm>
            <a:off x="7352490" y="2563813"/>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FF0000"/>
                </a:solidFill>
              </a:rPr>
              <a:t>O</a:t>
            </a:r>
            <a:r>
              <a:rPr lang="en-US" sz="2000" b="0" dirty="0">
                <a:solidFill>
                  <a:srgbClr val="FF0000"/>
                </a:solidFill>
              </a:rPr>
              <a:t>(</a:t>
            </a:r>
            <a:r>
              <a:rPr lang="en-US" sz="2000" b="0" i="1" dirty="0">
                <a:solidFill>
                  <a:srgbClr val="FF0000"/>
                </a:solidFill>
              </a:rPr>
              <a:t>N</a:t>
            </a:r>
            <a:r>
              <a:rPr lang="en-US" sz="2000" b="0" dirty="0">
                <a:solidFill>
                  <a:srgbClr val="FF0000"/>
                </a:solidFill>
              </a:rPr>
              <a:t>)</a:t>
            </a:r>
          </a:p>
        </p:txBody>
      </p:sp>
      <p:sp>
        <p:nvSpPr>
          <p:cNvPr id="947274" name="Rectangle 74"/>
          <p:cNvSpPr>
            <a:spLocks noChangeArrowheads="1"/>
          </p:cNvSpPr>
          <p:nvPr/>
        </p:nvSpPr>
        <p:spPr bwMode="auto">
          <a:xfrm>
            <a:off x="927100" y="3019425"/>
            <a:ext cx="4826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dirty="0">
                <a:solidFill>
                  <a:srgbClr val="000000"/>
                </a:solidFill>
                <a:latin typeface="Courier New" charset="0"/>
              </a:rPr>
              <a:t>E</a:t>
            </a:r>
            <a:endParaRPr lang="en-US" sz="1600" dirty="0">
              <a:solidFill>
                <a:srgbClr val="000000"/>
              </a:solidFill>
              <a:latin typeface="Courier New" charset="0"/>
            </a:endParaRPr>
          </a:p>
        </p:txBody>
      </p:sp>
      <p:sp>
        <p:nvSpPr>
          <p:cNvPr id="947275" name="Rectangle 75"/>
          <p:cNvSpPr>
            <a:spLocks noChangeArrowheads="1"/>
          </p:cNvSpPr>
          <p:nvPr/>
        </p:nvSpPr>
        <p:spPr bwMode="auto">
          <a:xfrm>
            <a:off x="1409700" y="3019425"/>
            <a:ext cx="3508375"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a:solidFill>
                  <a:srgbClr val="000000"/>
                </a:solidFill>
                <a:latin typeface="Courier New" charset="0"/>
              </a:rPr>
              <a:t> moveCursorToEnd()</a:t>
            </a:r>
            <a:endParaRPr lang="en-US" sz="1600">
              <a:solidFill>
                <a:srgbClr val="000000"/>
              </a:solidFill>
              <a:latin typeface="Courier New" charset="0"/>
            </a:endParaRPr>
          </a:p>
        </p:txBody>
      </p:sp>
      <p:sp>
        <p:nvSpPr>
          <p:cNvPr id="947277" name="Rectangle 77"/>
          <p:cNvSpPr>
            <a:spLocks noChangeArrowheads="1"/>
          </p:cNvSpPr>
          <p:nvPr/>
        </p:nvSpPr>
        <p:spPr bwMode="auto">
          <a:xfrm>
            <a:off x="7352490" y="3019425"/>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FF0000"/>
                </a:solidFill>
              </a:rPr>
              <a:t>O</a:t>
            </a:r>
            <a:r>
              <a:rPr lang="en-US" sz="2000" b="0" dirty="0">
                <a:solidFill>
                  <a:srgbClr val="FF0000"/>
                </a:solidFill>
              </a:rPr>
              <a:t>(</a:t>
            </a:r>
            <a:r>
              <a:rPr lang="en-US" sz="2000" b="0" i="1" dirty="0">
                <a:solidFill>
                  <a:srgbClr val="FF0000"/>
                </a:solidFill>
              </a:rPr>
              <a:t>N</a:t>
            </a:r>
            <a:r>
              <a:rPr lang="en-US" sz="2000" b="0" dirty="0">
                <a:solidFill>
                  <a:srgbClr val="FF0000"/>
                </a:solidFill>
              </a:rPr>
              <a:t>)</a:t>
            </a:r>
          </a:p>
        </p:txBody>
      </p:sp>
      <p:sp>
        <p:nvSpPr>
          <p:cNvPr id="947280" name="Rectangle 80"/>
          <p:cNvSpPr>
            <a:spLocks noChangeArrowheads="1"/>
          </p:cNvSpPr>
          <p:nvPr/>
        </p:nvSpPr>
        <p:spPr bwMode="auto">
          <a:xfrm>
            <a:off x="927100" y="3475038"/>
            <a:ext cx="4826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a:solidFill>
                  <a:srgbClr val="000000"/>
                </a:solidFill>
                <a:latin typeface="Courier New" charset="0"/>
              </a:rPr>
              <a:t>I</a:t>
            </a:r>
            <a:endParaRPr lang="en-US" sz="1600">
              <a:solidFill>
                <a:srgbClr val="000000"/>
              </a:solidFill>
              <a:latin typeface="Courier New" charset="0"/>
            </a:endParaRPr>
          </a:p>
        </p:txBody>
      </p:sp>
      <p:sp>
        <p:nvSpPr>
          <p:cNvPr id="947281" name="Rectangle 81"/>
          <p:cNvSpPr>
            <a:spLocks noChangeArrowheads="1"/>
          </p:cNvSpPr>
          <p:nvPr/>
        </p:nvSpPr>
        <p:spPr bwMode="auto">
          <a:xfrm>
            <a:off x="1409700" y="3475038"/>
            <a:ext cx="3508375"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a:solidFill>
                  <a:srgbClr val="000000"/>
                </a:solidFill>
                <a:latin typeface="Courier New" charset="0"/>
              </a:rPr>
              <a:t> insertCharacter(ch)</a:t>
            </a:r>
            <a:endParaRPr lang="en-US" sz="1600">
              <a:solidFill>
                <a:srgbClr val="000000"/>
              </a:solidFill>
              <a:latin typeface="Courier New" charset="0"/>
            </a:endParaRPr>
          </a:p>
        </p:txBody>
      </p:sp>
      <p:sp>
        <p:nvSpPr>
          <p:cNvPr id="947283" name="Rectangle 83"/>
          <p:cNvSpPr>
            <a:spLocks noChangeArrowheads="1"/>
          </p:cNvSpPr>
          <p:nvPr/>
        </p:nvSpPr>
        <p:spPr bwMode="auto">
          <a:xfrm>
            <a:off x="7352490" y="3475038"/>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p>
        </p:txBody>
      </p:sp>
      <p:sp>
        <p:nvSpPr>
          <p:cNvPr id="947286" name="Rectangle 86"/>
          <p:cNvSpPr>
            <a:spLocks noChangeArrowheads="1"/>
          </p:cNvSpPr>
          <p:nvPr/>
        </p:nvSpPr>
        <p:spPr bwMode="auto">
          <a:xfrm>
            <a:off x="927100" y="3930650"/>
            <a:ext cx="4826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1800">
                <a:solidFill>
                  <a:srgbClr val="000000"/>
                </a:solidFill>
                <a:latin typeface="Courier New" charset="0"/>
              </a:rPr>
              <a:t>D</a:t>
            </a:r>
            <a:endParaRPr lang="en-US" sz="1600">
              <a:solidFill>
                <a:srgbClr val="000000"/>
              </a:solidFill>
              <a:latin typeface="Courier New" charset="0"/>
            </a:endParaRPr>
          </a:p>
        </p:txBody>
      </p:sp>
      <p:sp>
        <p:nvSpPr>
          <p:cNvPr id="947287" name="Rectangle 87"/>
          <p:cNvSpPr>
            <a:spLocks noChangeArrowheads="1"/>
          </p:cNvSpPr>
          <p:nvPr/>
        </p:nvSpPr>
        <p:spPr bwMode="auto">
          <a:xfrm>
            <a:off x="1409700" y="3930650"/>
            <a:ext cx="3508375"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r>
              <a:rPr lang="en-US" sz="1800">
                <a:solidFill>
                  <a:srgbClr val="000000"/>
                </a:solidFill>
                <a:latin typeface="Courier New" charset="0"/>
              </a:rPr>
              <a:t> deleteCharacter()</a:t>
            </a:r>
            <a:endParaRPr lang="en-US" sz="1600">
              <a:solidFill>
                <a:srgbClr val="000000"/>
              </a:solidFill>
              <a:latin typeface="Courier New" charset="0"/>
            </a:endParaRPr>
          </a:p>
        </p:txBody>
      </p:sp>
      <p:sp>
        <p:nvSpPr>
          <p:cNvPr id="947289" name="Rectangle 89"/>
          <p:cNvSpPr>
            <a:spLocks noChangeArrowheads="1"/>
          </p:cNvSpPr>
          <p:nvPr/>
        </p:nvSpPr>
        <p:spPr bwMode="auto">
          <a:xfrm>
            <a:off x="7352490" y="3930650"/>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p>
        </p:txBody>
      </p:sp>
      <p:sp>
        <p:nvSpPr>
          <p:cNvPr id="947292" name="Text Box 92"/>
          <p:cNvSpPr txBox="1">
            <a:spLocks noChangeArrowheads="1"/>
          </p:cNvSpPr>
          <p:nvPr/>
        </p:nvSpPr>
        <p:spPr bwMode="auto">
          <a:xfrm>
            <a:off x="7352490" y="1295400"/>
            <a:ext cx="12192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i="1">
                <a:solidFill>
                  <a:srgbClr val="000000"/>
                </a:solidFill>
              </a:rPr>
              <a:t>stack</a:t>
            </a:r>
          </a:p>
        </p:txBody>
      </p:sp>
      <p:sp>
        <p:nvSpPr>
          <p:cNvPr id="947258" name="Rectangle 58"/>
          <p:cNvSpPr>
            <a:spLocks noChangeArrowheads="1"/>
          </p:cNvSpPr>
          <p:nvPr/>
        </p:nvSpPr>
        <p:spPr bwMode="auto">
          <a:xfrm>
            <a:off x="4914090" y="1651000"/>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endParaRPr lang="en-US" sz="2000" b="0" i="1" dirty="0">
              <a:solidFill>
                <a:srgbClr val="000000"/>
              </a:solidFill>
            </a:endParaRPr>
          </a:p>
        </p:txBody>
      </p:sp>
      <p:sp>
        <p:nvSpPr>
          <p:cNvPr id="947264" name="Rectangle 64"/>
          <p:cNvSpPr>
            <a:spLocks noChangeArrowheads="1"/>
          </p:cNvSpPr>
          <p:nvPr/>
        </p:nvSpPr>
        <p:spPr bwMode="auto">
          <a:xfrm>
            <a:off x="4914090" y="2108200"/>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endParaRPr lang="en-US" sz="2000" b="0" i="1" dirty="0">
              <a:solidFill>
                <a:srgbClr val="000000"/>
              </a:solidFill>
            </a:endParaRPr>
          </a:p>
        </p:txBody>
      </p:sp>
      <p:sp>
        <p:nvSpPr>
          <p:cNvPr id="947270" name="Rectangle 70"/>
          <p:cNvSpPr>
            <a:spLocks noChangeArrowheads="1"/>
          </p:cNvSpPr>
          <p:nvPr/>
        </p:nvSpPr>
        <p:spPr bwMode="auto">
          <a:xfrm>
            <a:off x="4914090" y="2563813"/>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endParaRPr lang="en-US" sz="2000" b="0" i="1" dirty="0">
              <a:solidFill>
                <a:srgbClr val="000000"/>
              </a:solidFill>
            </a:endParaRPr>
          </a:p>
        </p:txBody>
      </p:sp>
      <p:sp>
        <p:nvSpPr>
          <p:cNvPr id="947276" name="Rectangle 76"/>
          <p:cNvSpPr>
            <a:spLocks noChangeArrowheads="1"/>
          </p:cNvSpPr>
          <p:nvPr/>
        </p:nvSpPr>
        <p:spPr bwMode="auto">
          <a:xfrm>
            <a:off x="4914090" y="3019425"/>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endParaRPr lang="en-US" sz="2000" b="0" i="1" dirty="0">
              <a:solidFill>
                <a:srgbClr val="000000"/>
              </a:solidFill>
            </a:endParaRPr>
          </a:p>
        </p:txBody>
      </p:sp>
      <p:sp>
        <p:nvSpPr>
          <p:cNvPr id="947282" name="Rectangle 82"/>
          <p:cNvSpPr>
            <a:spLocks noChangeArrowheads="1"/>
          </p:cNvSpPr>
          <p:nvPr/>
        </p:nvSpPr>
        <p:spPr bwMode="auto">
          <a:xfrm>
            <a:off x="4914090" y="3475038"/>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FF0000"/>
                </a:solidFill>
              </a:rPr>
              <a:t>O</a:t>
            </a:r>
            <a:r>
              <a:rPr lang="en-US" sz="2000" b="0" dirty="0">
                <a:solidFill>
                  <a:srgbClr val="FF0000"/>
                </a:solidFill>
              </a:rPr>
              <a:t>(</a:t>
            </a:r>
            <a:r>
              <a:rPr lang="en-US" sz="2000" b="0" i="1" dirty="0">
                <a:solidFill>
                  <a:srgbClr val="FF0000"/>
                </a:solidFill>
              </a:rPr>
              <a:t>N</a:t>
            </a:r>
            <a:r>
              <a:rPr lang="en-US" sz="2000" b="0" dirty="0">
                <a:solidFill>
                  <a:srgbClr val="FF0000"/>
                </a:solidFill>
              </a:rPr>
              <a:t>)</a:t>
            </a:r>
          </a:p>
        </p:txBody>
      </p:sp>
      <p:sp>
        <p:nvSpPr>
          <p:cNvPr id="947288" name="Rectangle 88"/>
          <p:cNvSpPr>
            <a:spLocks noChangeArrowheads="1"/>
          </p:cNvSpPr>
          <p:nvPr/>
        </p:nvSpPr>
        <p:spPr bwMode="auto">
          <a:xfrm>
            <a:off x="4914090" y="3930650"/>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FF0000"/>
                </a:solidFill>
              </a:rPr>
              <a:t>O</a:t>
            </a:r>
            <a:r>
              <a:rPr lang="en-US" sz="2000" b="0" dirty="0">
                <a:solidFill>
                  <a:srgbClr val="FF0000"/>
                </a:solidFill>
              </a:rPr>
              <a:t>(</a:t>
            </a:r>
            <a:r>
              <a:rPr lang="en-US" sz="2000" b="0" i="1" dirty="0">
                <a:solidFill>
                  <a:srgbClr val="FF0000"/>
                </a:solidFill>
              </a:rPr>
              <a:t>N</a:t>
            </a:r>
            <a:r>
              <a:rPr lang="en-US" sz="2000" b="0" dirty="0">
                <a:solidFill>
                  <a:srgbClr val="FF0000"/>
                </a:solidFill>
              </a:rPr>
              <a:t>)</a:t>
            </a:r>
          </a:p>
        </p:txBody>
      </p:sp>
      <p:sp>
        <p:nvSpPr>
          <p:cNvPr id="947291" name="Text Box 91"/>
          <p:cNvSpPr txBox="1">
            <a:spLocks noChangeArrowheads="1"/>
          </p:cNvSpPr>
          <p:nvPr/>
        </p:nvSpPr>
        <p:spPr bwMode="auto">
          <a:xfrm>
            <a:off x="4901390" y="1295400"/>
            <a:ext cx="12192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i="1">
                <a:solidFill>
                  <a:srgbClr val="000000"/>
                </a:solidFill>
              </a:rPr>
              <a:t>array</a:t>
            </a:r>
          </a:p>
        </p:txBody>
      </p:sp>
      <p:sp>
        <p:nvSpPr>
          <p:cNvPr id="947260" name="Rectangle 60"/>
          <p:cNvSpPr>
            <a:spLocks noChangeArrowheads="1"/>
          </p:cNvSpPr>
          <p:nvPr/>
        </p:nvSpPr>
        <p:spPr bwMode="auto">
          <a:xfrm>
            <a:off x="6133290" y="1651000"/>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p>
        </p:txBody>
      </p:sp>
      <p:sp>
        <p:nvSpPr>
          <p:cNvPr id="947266" name="Rectangle 66"/>
          <p:cNvSpPr>
            <a:spLocks noChangeArrowheads="1"/>
          </p:cNvSpPr>
          <p:nvPr/>
        </p:nvSpPr>
        <p:spPr bwMode="auto">
          <a:xfrm>
            <a:off x="6133290" y="2108200"/>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FF0000"/>
                </a:solidFill>
              </a:rPr>
              <a:t>O</a:t>
            </a:r>
            <a:r>
              <a:rPr lang="en-US" sz="2000" b="0" dirty="0">
                <a:solidFill>
                  <a:srgbClr val="FF0000"/>
                </a:solidFill>
              </a:rPr>
              <a:t>(</a:t>
            </a:r>
            <a:r>
              <a:rPr lang="en-US" sz="2000" b="0" i="1" dirty="0">
                <a:solidFill>
                  <a:srgbClr val="FF0000"/>
                </a:solidFill>
              </a:rPr>
              <a:t>N</a:t>
            </a:r>
            <a:r>
              <a:rPr lang="en-US" sz="2000" b="0" dirty="0">
                <a:solidFill>
                  <a:srgbClr val="FF0000"/>
                </a:solidFill>
              </a:rPr>
              <a:t>)</a:t>
            </a:r>
          </a:p>
        </p:txBody>
      </p:sp>
      <p:sp>
        <p:nvSpPr>
          <p:cNvPr id="947272" name="Rectangle 72"/>
          <p:cNvSpPr>
            <a:spLocks noChangeArrowheads="1"/>
          </p:cNvSpPr>
          <p:nvPr/>
        </p:nvSpPr>
        <p:spPr bwMode="auto">
          <a:xfrm>
            <a:off x="6133290" y="2563813"/>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p>
        </p:txBody>
      </p:sp>
      <p:sp>
        <p:nvSpPr>
          <p:cNvPr id="947278" name="Rectangle 78"/>
          <p:cNvSpPr>
            <a:spLocks noChangeArrowheads="1"/>
          </p:cNvSpPr>
          <p:nvPr/>
        </p:nvSpPr>
        <p:spPr bwMode="auto">
          <a:xfrm>
            <a:off x="6133290" y="3019425"/>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FF0000"/>
                </a:solidFill>
              </a:rPr>
              <a:t>O</a:t>
            </a:r>
            <a:r>
              <a:rPr lang="en-US" sz="2000" b="0" dirty="0">
                <a:solidFill>
                  <a:srgbClr val="FF0000"/>
                </a:solidFill>
              </a:rPr>
              <a:t>(</a:t>
            </a:r>
            <a:r>
              <a:rPr lang="en-US" sz="2000" b="0" i="1" dirty="0">
                <a:solidFill>
                  <a:srgbClr val="FF0000"/>
                </a:solidFill>
              </a:rPr>
              <a:t>N</a:t>
            </a:r>
            <a:r>
              <a:rPr lang="en-US" sz="2000" b="0" dirty="0">
                <a:solidFill>
                  <a:srgbClr val="FF0000"/>
                </a:solidFill>
              </a:rPr>
              <a:t>)</a:t>
            </a:r>
          </a:p>
        </p:txBody>
      </p:sp>
      <p:sp>
        <p:nvSpPr>
          <p:cNvPr id="947284" name="Rectangle 84"/>
          <p:cNvSpPr>
            <a:spLocks noChangeArrowheads="1"/>
          </p:cNvSpPr>
          <p:nvPr/>
        </p:nvSpPr>
        <p:spPr bwMode="auto">
          <a:xfrm>
            <a:off x="6133290" y="3475038"/>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p>
        </p:txBody>
      </p:sp>
      <p:sp>
        <p:nvSpPr>
          <p:cNvPr id="947290" name="Rectangle 90"/>
          <p:cNvSpPr>
            <a:spLocks noChangeArrowheads="1"/>
          </p:cNvSpPr>
          <p:nvPr/>
        </p:nvSpPr>
        <p:spPr bwMode="auto">
          <a:xfrm>
            <a:off x="6133290" y="3930650"/>
            <a:ext cx="1219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i="1" dirty="0">
                <a:solidFill>
                  <a:srgbClr val="000000"/>
                </a:solidFill>
              </a:rPr>
              <a:t>O</a:t>
            </a:r>
            <a:r>
              <a:rPr lang="en-US" sz="2000" b="0" dirty="0">
                <a:solidFill>
                  <a:srgbClr val="000000"/>
                </a:solidFill>
              </a:rPr>
              <a:t>(1)</a:t>
            </a:r>
          </a:p>
        </p:txBody>
      </p:sp>
      <p:sp>
        <p:nvSpPr>
          <p:cNvPr id="947293" name="Text Box 93"/>
          <p:cNvSpPr txBox="1">
            <a:spLocks noChangeArrowheads="1"/>
          </p:cNvSpPr>
          <p:nvPr/>
        </p:nvSpPr>
        <p:spPr bwMode="auto">
          <a:xfrm>
            <a:off x="6133290" y="1295400"/>
            <a:ext cx="12192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i="1">
                <a:solidFill>
                  <a:srgbClr val="000000"/>
                </a:solidFill>
              </a:rPr>
              <a:t>list</a:t>
            </a:r>
          </a:p>
        </p:txBody>
      </p:sp>
      <p:sp>
        <p:nvSpPr>
          <p:cNvPr id="39" name="Rectangle 95">
            <a:extLst>
              <a:ext uri="{FF2B5EF4-FFF2-40B4-BE49-F238E27FC236}">
                <a16:creationId xmlns:a16="http://schemas.microsoft.com/office/drawing/2014/main" id="{376B7A15-1E03-4186-8D75-60DB8EB45DF3}"/>
              </a:ext>
            </a:extLst>
          </p:cNvPr>
          <p:cNvSpPr>
            <a:spLocks noChangeArrowheads="1"/>
          </p:cNvSpPr>
          <p:nvPr/>
        </p:nvSpPr>
        <p:spPr bwMode="auto">
          <a:xfrm>
            <a:off x="482600" y="4616450"/>
            <a:ext cx="8164513" cy="140335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altLang="zh-CN" sz="2400" b="0" dirty="0">
                <a:solidFill>
                  <a:srgbClr val="000000"/>
                </a:solidFill>
              </a:rPr>
              <a:t>The complexity of the stack-based operations may not be as straightforward as it appears, because it depends on the complexity of the operations of the </a:t>
            </a:r>
            <a:r>
              <a:rPr lang="en-US" altLang="zh-CN" sz="2000" dirty="0" err="1">
                <a:solidFill>
                  <a:srgbClr val="000000"/>
                </a:solidFill>
                <a:latin typeface="Courier New" charset="0"/>
              </a:rPr>
              <a:t>CharStack</a:t>
            </a:r>
            <a:r>
              <a:rPr lang="en-US" sz="2400" b="0" dirty="0">
                <a:solidFill>
                  <a:srgbClr val="000000"/>
                </a:solidFill>
              </a:rPr>
              <a:t>, such as </a:t>
            </a:r>
            <a:r>
              <a:rPr lang="en-US" sz="2000" dirty="0">
                <a:solidFill>
                  <a:srgbClr val="000000"/>
                </a:solidFill>
                <a:latin typeface="Courier New" charset="0"/>
              </a:rPr>
              <a:t>push</a:t>
            </a:r>
            <a:r>
              <a:rPr lang="en-US" sz="2400" b="0" dirty="0">
                <a:solidFill>
                  <a:srgbClr val="000000"/>
                </a:solidFill>
              </a:rPr>
              <a:t> and </a:t>
            </a:r>
            <a:r>
              <a:rPr lang="en-US" sz="2000" dirty="0">
                <a:solidFill>
                  <a:srgbClr val="000000"/>
                </a:solidFill>
                <a:latin typeface="Courier New" charset="0"/>
              </a:rPr>
              <a:t>pop</a:t>
            </a:r>
            <a:r>
              <a:rPr lang="en-US" sz="2400" b="0" dirty="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72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7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7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72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72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72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472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72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472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472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4728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472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72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472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4727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4727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472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4728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7259" grpId="0" animBg="1"/>
      <p:bldP spid="947265" grpId="0" animBg="1"/>
      <p:bldP spid="947271" grpId="0" animBg="1"/>
      <p:bldP spid="947277" grpId="0" animBg="1"/>
      <p:bldP spid="947283" grpId="0" animBg="1"/>
      <p:bldP spid="947289" grpId="0" animBg="1"/>
      <p:bldP spid="947258" grpId="0" animBg="1"/>
      <p:bldP spid="947264" grpId="0" animBg="1"/>
      <p:bldP spid="947270" grpId="0" animBg="1"/>
      <p:bldP spid="947276" grpId="0" animBg="1"/>
      <p:bldP spid="947282" grpId="0" animBg="1"/>
      <p:bldP spid="947288" grpId="0" animBg="1"/>
      <p:bldP spid="947260" grpId="0" animBg="1"/>
      <p:bldP spid="947266" grpId="0" animBg="1"/>
      <p:bldP spid="947272" grpId="0" animBg="1"/>
      <p:bldP spid="947278" grpId="0" animBg="1"/>
      <p:bldP spid="947284" grpId="0" animBg="1"/>
      <p:bldP spid="947290" grpId="0" animBg="1"/>
      <p:bldP spid="39"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Amortized Analysis</a:t>
            </a:r>
          </a:p>
        </p:txBody>
      </p:sp>
      <p:sp>
        <p:nvSpPr>
          <p:cNvPr id="1035267" name="Rectangle 3"/>
          <p:cNvSpPr>
            <a:spLocks noChangeArrowheads="1"/>
          </p:cNvSpPr>
          <p:nvPr/>
        </p:nvSpPr>
        <p:spPr bwMode="auto">
          <a:xfrm>
            <a:off x="482601" y="1155700"/>
            <a:ext cx="8051800" cy="54737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Worst</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case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analysis of run time complexity is often too pessimistic.</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Average</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case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analysis may be diﬃcult.  What is “average”?  “Random” might not be “average”.  Probabilistic analysis is often involved.</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In an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amortized analysis</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we average the time required to perform a sequence of data-structure operations over all the operations performed.</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With amortized analysis, we can show that the average cost of an operation is small, if we average over a sequence of operations, even though a single operation within the sequence might be expensive.</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Amortized analysis differs from average-case analysis in that probability is not involved; an amortized analysis guarantees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the average performance of each operation in the worst case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p>
        </p:txBody>
      </p:sp>
    </p:spTree>
    <p:extLst>
      <p:ext uri="{BB962C8B-B14F-4D97-AF65-F5344CB8AC3E}">
        <p14:creationId xmlns:p14="http://schemas.microsoft.com/office/powerpoint/2010/main" val="220865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5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52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5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Mathematics of the Doubling Strategy</a:t>
            </a:r>
            <a:endParaRPr lang="en-US" sz="4000" b="1" dirty="0">
              <a:solidFill>
                <a:srgbClr val="FF0000"/>
              </a:solidFill>
              <a:latin typeface="Courier New"/>
              <a:cs typeface="Courier New"/>
            </a:endParaRPr>
          </a:p>
        </p:txBody>
      </p:sp>
      <p:sp>
        <p:nvSpPr>
          <p:cNvPr id="1035267" name="Rectangle 3"/>
          <p:cNvSpPr>
            <a:spLocks noChangeArrowheads="1"/>
          </p:cNvSpPr>
          <p:nvPr/>
        </p:nvSpPr>
        <p:spPr bwMode="auto">
          <a:xfrm>
            <a:off x="482600" y="1155700"/>
            <a:ext cx="8164513" cy="51689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6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collection classes in this text all use the strategy of doubling their capacity whenever the structure runs out of room.  Doing so guarantees that the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amortized cost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of inserting elements is </a:t>
            </a:r>
            <a:r>
              <a:rPr kumimoji="0" lang="en-US" sz="2800" b="0" i="1" u="none" strike="noStrike" kern="1200" cap="none" spc="0" normalizeH="0" baseline="0" noProof="0" dirty="0">
                <a:ln>
                  <a:noFill/>
                </a:ln>
                <a:solidFill>
                  <a:srgbClr val="000000"/>
                </a:solidFill>
                <a:effectLst/>
                <a:uLnTx/>
                <a:uFillTx/>
                <a:latin typeface="Times New Roman" charset="0"/>
                <a:ea typeface="+mn-ea"/>
                <a:cs typeface="+mn-cs"/>
              </a:rPr>
              <a:t>O</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(1).</a:t>
            </a:r>
          </a:p>
          <a:p>
            <a:pPr marL="342900" marR="0" lvl="0" indent="-342900" algn="l" defTabSz="914400" rtl="0" eaLnBrk="0" fontAlgn="base" latinLnBrk="0" hangingPunct="0">
              <a:lnSpc>
                <a:spcPct val="85000"/>
              </a:lnSpc>
              <a:spcBef>
                <a:spcPct val="0"/>
              </a:spcBef>
              <a:spcAft>
                <a:spcPts val="6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If </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α</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is the cost of an insertion that doesn’t expand the capacity and </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β</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is the per-element cost of the linear expansion, the total cost of inserting </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N</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items is: </a:t>
            </a: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Dividing by </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N</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gives the average time, as follows: </a:t>
            </a: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The sum in parentheses is always less than two, so the average time is constant.</a:t>
            </a:r>
          </a:p>
        </p:txBody>
      </p:sp>
      <p:pic>
        <p:nvPicPr>
          <p:cNvPr id="19" name="Picture 18" descr="AveragePushTime.png"/>
          <p:cNvPicPr>
            <a:picLocks noChangeAspect="1"/>
          </p:cNvPicPr>
          <p:nvPr/>
        </p:nvPicPr>
        <p:blipFill>
          <a:blip r:embed="rId3"/>
          <a:stretch>
            <a:fillRect/>
          </a:stretch>
        </p:blipFill>
        <p:spPr>
          <a:xfrm>
            <a:off x="1371600" y="4876800"/>
            <a:ext cx="6637020" cy="601980"/>
          </a:xfrm>
          <a:prstGeom prst="rect">
            <a:avLst/>
          </a:prstGeom>
        </p:spPr>
      </p:pic>
      <p:pic>
        <p:nvPicPr>
          <p:cNvPr id="20" name="Picture 19" descr="TotalPushTime.png"/>
          <p:cNvPicPr>
            <a:picLocks noChangeAspect="1"/>
          </p:cNvPicPr>
          <p:nvPr/>
        </p:nvPicPr>
        <p:blipFill>
          <a:blip r:embed="rId4"/>
          <a:stretch>
            <a:fillRect/>
          </a:stretch>
        </p:blipFill>
        <p:spPr>
          <a:xfrm>
            <a:off x="1371600" y="3657600"/>
            <a:ext cx="6507480" cy="601980"/>
          </a:xfrm>
          <a:prstGeom prst="rect">
            <a:avLst/>
          </a:prstGeom>
        </p:spPr>
      </p:pic>
    </p:spTree>
    <p:extLst>
      <p:ext uri="{BB962C8B-B14F-4D97-AF65-F5344CB8AC3E}">
        <p14:creationId xmlns:p14="http://schemas.microsoft.com/office/powerpoint/2010/main" val="264186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26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526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5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Complexity of the Editor Operations</a:t>
            </a:r>
            <a:endParaRPr lang="en-US" dirty="0">
              <a:solidFill>
                <a:schemeClr val="tx1"/>
              </a:solidFill>
            </a:endParaRPr>
          </a:p>
        </p:txBody>
      </p:sp>
      <p:sp>
        <p:nvSpPr>
          <p:cNvPr id="947295" name="Rectangle 95"/>
          <p:cNvSpPr>
            <a:spLocks noChangeArrowheads="1"/>
          </p:cNvSpPr>
          <p:nvPr/>
        </p:nvSpPr>
        <p:spPr bwMode="auto">
          <a:xfrm>
            <a:off x="482601" y="1143000"/>
            <a:ext cx="8127999" cy="56388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6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Is it possible to reimplement the editor buffer so that all six of these operations run in constant time?</a:t>
            </a:r>
            <a:endPar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The answer is yes, but “there </a:t>
            </a:r>
            <a:r>
              <a:rPr kumimoji="0" lang="en-US" altLang="zh-CN" sz="2400" b="0" i="0" u="none" strike="noStrike" kern="1200" cap="none" spc="0" normalizeH="0" baseline="0" noProof="0" dirty="0" err="1">
                <a:ln>
                  <a:noFill/>
                </a:ln>
                <a:solidFill>
                  <a:srgbClr val="000000"/>
                </a:solidFill>
                <a:effectLst/>
                <a:uLnTx/>
                <a:uFillTx/>
                <a:latin typeface="Times New Roman" charset="0"/>
                <a:ea typeface="+mn-ea"/>
                <a:cs typeface="+mn-cs"/>
              </a:rPr>
              <a:t>ain't</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no such thing as a free lunch”, so what is the price one has to pay?</a:t>
            </a: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lang="en-US" altLang="zh-CN" sz="2400" b="0" dirty="0">
              <a:solidFill>
                <a:srgbClr val="000000"/>
              </a:solidFill>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lang="en-US" altLang="zh-CN" sz="2400" b="0" dirty="0">
              <a:solidFill>
                <a:srgbClr val="000000"/>
              </a:solidFill>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lang="en-US" altLang="zh-CN" sz="2400" b="0" dirty="0">
              <a:solidFill>
                <a:srgbClr val="000000"/>
              </a:solidFill>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lang="en-US" altLang="zh-CN" sz="2400" b="0" dirty="0">
              <a:solidFill>
                <a:srgbClr val="000000"/>
              </a:solidFill>
            </a:endParaRPr>
          </a:p>
          <a:p>
            <a:pPr marL="342900" lvl="0" indent="-342900">
              <a:lnSpc>
                <a:spcPct val="85000"/>
              </a:lnSpc>
              <a:spcAft>
                <a:spcPts val="600"/>
              </a:spcAft>
              <a:buFontTx/>
              <a:buChar char="•"/>
            </a:pPr>
            <a:r>
              <a:rPr lang="en-US" altLang="zh-CN" sz="2400" b="0" dirty="0">
                <a:solidFill>
                  <a:srgbClr val="000000"/>
                </a:solidFill>
              </a:rPr>
              <a:t>Time-space tradeoffs: doubly linked lists</a:t>
            </a:r>
          </a:p>
        </p:txBody>
      </p:sp>
      <p:pic>
        <p:nvPicPr>
          <p:cNvPr id="2" name="图片 1">
            <a:extLst>
              <a:ext uri="{FF2B5EF4-FFF2-40B4-BE49-F238E27FC236}">
                <a16:creationId xmlns:a16="http://schemas.microsoft.com/office/drawing/2014/main" id="{0512B294-2F5A-4E62-8D46-F4BFE3B92483}"/>
              </a:ext>
            </a:extLst>
          </p:cNvPr>
          <p:cNvPicPr>
            <a:picLocks noChangeAspect="1"/>
          </p:cNvPicPr>
          <p:nvPr/>
        </p:nvPicPr>
        <p:blipFill>
          <a:blip r:embed="rId3"/>
          <a:stretch>
            <a:fillRect/>
          </a:stretch>
        </p:blipFill>
        <p:spPr>
          <a:xfrm>
            <a:off x="2898197" y="2590800"/>
            <a:ext cx="3347601" cy="1800000"/>
          </a:xfrm>
          <a:prstGeom prst="rect">
            <a:avLst/>
          </a:prstGeom>
        </p:spPr>
      </p:pic>
      <p:pic>
        <p:nvPicPr>
          <p:cNvPr id="4" name="图片 3">
            <a:extLst>
              <a:ext uri="{FF2B5EF4-FFF2-40B4-BE49-F238E27FC236}">
                <a16:creationId xmlns:a16="http://schemas.microsoft.com/office/drawing/2014/main" id="{240F3096-A4A0-4E53-8379-EC1BEA76475A}"/>
              </a:ext>
            </a:extLst>
          </p:cNvPr>
          <p:cNvPicPr>
            <a:picLocks noChangeAspect="1"/>
          </p:cNvPicPr>
          <p:nvPr/>
        </p:nvPicPr>
        <p:blipFill>
          <a:blip r:embed="rId4"/>
          <a:stretch>
            <a:fillRect/>
          </a:stretch>
        </p:blipFill>
        <p:spPr>
          <a:xfrm>
            <a:off x="1496758" y="4905600"/>
            <a:ext cx="6150478" cy="1800000"/>
          </a:xfrm>
          <a:prstGeom prst="rect">
            <a:avLst/>
          </a:prstGeom>
        </p:spPr>
      </p:pic>
    </p:spTree>
    <p:extLst>
      <p:ext uri="{BB962C8B-B14F-4D97-AF65-F5344CB8AC3E}">
        <p14:creationId xmlns:p14="http://schemas.microsoft.com/office/powerpoint/2010/main" val="65677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72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729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Editor Commands</a:t>
            </a:r>
            <a:endParaRPr lang="en-US" sz="4000" dirty="0">
              <a:solidFill>
                <a:schemeClr val="tx1"/>
              </a:solidFill>
            </a:endParaRPr>
          </a:p>
        </p:txBody>
      </p:sp>
      <p:sp>
        <p:nvSpPr>
          <p:cNvPr id="939011" name="Rectangle 3">
            <a:hlinkClick r:id="rId3" action="ppaction://hlinkpres?slideindex=2&amp;slidetitle=Exercise: Define a Stack of Characters"/>
          </p:cNvPr>
          <p:cNvSpPr>
            <a:spLocks noChangeArrowheads="1"/>
          </p:cNvSpPr>
          <p:nvPr/>
        </p:nvSpPr>
        <p:spPr bwMode="auto">
          <a:xfrm>
            <a:off x="482600" y="1231900"/>
            <a:ext cx="8164513" cy="520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Our minimal version of TECO has the following commands:</a:t>
            </a:r>
          </a:p>
        </p:txBody>
      </p:sp>
      <p:sp>
        <p:nvSpPr>
          <p:cNvPr id="939014" name="Rectangle 6"/>
          <p:cNvSpPr>
            <a:spLocks noChangeArrowheads="1"/>
          </p:cNvSpPr>
          <p:nvPr/>
        </p:nvSpPr>
        <p:spPr bwMode="auto">
          <a:xfrm>
            <a:off x="1028700" y="19812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15" name="Text Box 7"/>
          <p:cNvSpPr txBox="1">
            <a:spLocks noChangeArrowheads="1"/>
          </p:cNvSpPr>
          <p:nvPr/>
        </p:nvSpPr>
        <p:spPr bwMode="auto">
          <a:xfrm>
            <a:off x="1333500" y="19925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I</a:t>
            </a:r>
            <a:r>
              <a:rPr lang="en-US" sz="1800" b="0" i="1" dirty="0" err="1">
                <a:solidFill>
                  <a:srgbClr val="000000"/>
                </a:solidFill>
              </a:rPr>
              <a:t>text</a:t>
            </a:r>
            <a:endParaRPr lang="en-US" sz="2000" dirty="0">
              <a:solidFill>
                <a:srgbClr val="000000"/>
              </a:solidFill>
              <a:latin typeface="Courier New" charset="0"/>
            </a:endParaRPr>
          </a:p>
        </p:txBody>
      </p:sp>
      <p:sp>
        <p:nvSpPr>
          <p:cNvPr id="939037" name="Rectangle 29"/>
          <p:cNvSpPr>
            <a:spLocks noChangeArrowheads="1"/>
          </p:cNvSpPr>
          <p:nvPr/>
        </p:nvSpPr>
        <p:spPr bwMode="auto">
          <a:xfrm>
            <a:off x="2349500" y="19812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38" name="Text Box 30"/>
          <p:cNvSpPr txBox="1">
            <a:spLocks noChangeArrowheads="1"/>
          </p:cNvSpPr>
          <p:nvPr/>
        </p:nvSpPr>
        <p:spPr bwMode="auto">
          <a:xfrm>
            <a:off x="2349500" y="19925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solidFill>
                  <a:srgbClr val="FF0000"/>
                </a:solidFill>
              </a:rPr>
              <a:t>I</a:t>
            </a:r>
            <a:r>
              <a:rPr lang="en-US" sz="2000" b="0" dirty="0">
                <a:solidFill>
                  <a:srgbClr val="000000"/>
                </a:solidFill>
              </a:rPr>
              <a:t>nserts the </a:t>
            </a:r>
            <a:r>
              <a:rPr lang="en-US" sz="1800" b="0" i="1" dirty="0">
                <a:solidFill>
                  <a:srgbClr val="000000"/>
                </a:solidFill>
              </a:rPr>
              <a:t>text</a:t>
            </a:r>
            <a:r>
              <a:rPr lang="en-US" sz="2000" b="0" dirty="0">
                <a:solidFill>
                  <a:srgbClr val="000000"/>
                </a:solidFill>
              </a:rPr>
              <a:t> following the </a:t>
            </a:r>
            <a:r>
              <a:rPr lang="en-US" sz="2000" dirty="0">
                <a:solidFill>
                  <a:srgbClr val="000000"/>
                </a:solidFill>
                <a:latin typeface="Courier New" charset="0"/>
              </a:rPr>
              <a:t>I</a:t>
            </a:r>
            <a:r>
              <a:rPr lang="en-US" sz="2000" b="0" dirty="0">
                <a:solidFill>
                  <a:srgbClr val="000000"/>
                </a:solidFill>
              </a:rPr>
              <a:t> into the buffer.</a:t>
            </a:r>
          </a:p>
        </p:txBody>
      </p:sp>
      <p:sp>
        <p:nvSpPr>
          <p:cNvPr id="939039" name="Rectangle 31"/>
          <p:cNvSpPr>
            <a:spLocks noChangeArrowheads="1"/>
          </p:cNvSpPr>
          <p:nvPr/>
        </p:nvSpPr>
        <p:spPr bwMode="auto">
          <a:xfrm>
            <a:off x="1028700" y="24257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40" name="Text Box 32"/>
          <p:cNvSpPr txBox="1">
            <a:spLocks noChangeArrowheads="1"/>
          </p:cNvSpPr>
          <p:nvPr/>
        </p:nvSpPr>
        <p:spPr bwMode="auto">
          <a:xfrm>
            <a:off x="1333500" y="24370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J</a:t>
            </a:r>
          </a:p>
        </p:txBody>
      </p:sp>
      <p:sp>
        <p:nvSpPr>
          <p:cNvPr id="939041" name="Rectangle 33"/>
          <p:cNvSpPr>
            <a:spLocks noChangeArrowheads="1"/>
          </p:cNvSpPr>
          <p:nvPr/>
        </p:nvSpPr>
        <p:spPr bwMode="auto">
          <a:xfrm>
            <a:off x="2349500" y="24257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42" name="Text Box 34"/>
          <p:cNvSpPr txBox="1">
            <a:spLocks noChangeArrowheads="1"/>
          </p:cNvSpPr>
          <p:nvPr/>
        </p:nvSpPr>
        <p:spPr bwMode="auto">
          <a:xfrm>
            <a:off x="2349500" y="2437040"/>
            <a:ext cx="57658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solidFill>
                  <a:srgbClr val="FF0000"/>
                </a:solidFill>
              </a:rPr>
              <a:t>J</a:t>
            </a:r>
            <a:r>
              <a:rPr lang="en-US" sz="2000" b="0" dirty="0">
                <a:solidFill>
                  <a:srgbClr val="000000"/>
                </a:solidFill>
              </a:rPr>
              <a:t>umps the current point (the </a:t>
            </a:r>
            <a:r>
              <a:rPr lang="en-US" sz="2000" i="1" dirty="0">
                <a:solidFill>
                  <a:srgbClr val="000000"/>
                </a:solidFill>
              </a:rPr>
              <a:t>cursor</a:t>
            </a:r>
            <a:r>
              <a:rPr lang="en-US" sz="2000" b="0" dirty="0">
                <a:solidFill>
                  <a:srgbClr val="000000"/>
                </a:solidFill>
              </a:rPr>
              <a:t>) to the beginning.</a:t>
            </a:r>
          </a:p>
        </p:txBody>
      </p:sp>
      <p:sp>
        <p:nvSpPr>
          <p:cNvPr id="939043" name="Rectangle 35"/>
          <p:cNvSpPr>
            <a:spLocks noChangeArrowheads="1"/>
          </p:cNvSpPr>
          <p:nvPr/>
        </p:nvSpPr>
        <p:spPr bwMode="auto">
          <a:xfrm>
            <a:off x="1028700" y="28702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44" name="Text Box 36"/>
          <p:cNvSpPr txBox="1">
            <a:spLocks noChangeArrowheads="1"/>
          </p:cNvSpPr>
          <p:nvPr/>
        </p:nvSpPr>
        <p:spPr bwMode="auto">
          <a:xfrm>
            <a:off x="1333500" y="28815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E</a:t>
            </a:r>
          </a:p>
        </p:txBody>
      </p:sp>
      <p:sp>
        <p:nvSpPr>
          <p:cNvPr id="939045" name="Rectangle 37"/>
          <p:cNvSpPr>
            <a:spLocks noChangeArrowheads="1"/>
          </p:cNvSpPr>
          <p:nvPr/>
        </p:nvSpPr>
        <p:spPr bwMode="auto">
          <a:xfrm>
            <a:off x="2349500" y="28702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46" name="Text Box 38"/>
          <p:cNvSpPr txBox="1">
            <a:spLocks noChangeArrowheads="1"/>
          </p:cNvSpPr>
          <p:nvPr/>
        </p:nvSpPr>
        <p:spPr bwMode="auto">
          <a:xfrm>
            <a:off x="2349500" y="28815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solidFill>
                  <a:srgbClr val="000000"/>
                </a:solidFill>
              </a:rPr>
              <a:t>Moves the cursor to the </a:t>
            </a:r>
            <a:r>
              <a:rPr lang="en-US" sz="2000" b="0" dirty="0">
                <a:solidFill>
                  <a:srgbClr val="FF0000"/>
                </a:solidFill>
              </a:rPr>
              <a:t>e</a:t>
            </a:r>
            <a:r>
              <a:rPr lang="en-US" sz="2000" b="0" dirty="0">
                <a:solidFill>
                  <a:srgbClr val="000000"/>
                </a:solidFill>
              </a:rPr>
              <a:t>nd of the buffer.</a:t>
            </a:r>
          </a:p>
        </p:txBody>
      </p:sp>
      <p:sp>
        <p:nvSpPr>
          <p:cNvPr id="939047" name="Rectangle 39"/>
          <p:cNvSpPr>
            <a:spLocks noChangeArrowheads="1"/>
          </p:cNvSpPr>
          <p:nvPr/>
        </p:nvSpPr>
        <p:spPr bwMode="auto">
          <a:xfrm>
            <a:off x="1028700" y="33147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48" name="Text Box 40"/>
          <p:cNvSpPr txBox="1">
            <a:spLocks noChangeArrowheads="1"/>
          </p:cNvSpPr>
          <p:nvPr/>
        </p:nvSpPr>
        <p:spPr bwMode="auto">
          <a:xfrm>
            <a:off x="1333500" y="33260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F</a:t>
            </a:r>
          </a:p>
        </p:txBody>
      </p:sp>
      <p:sp>
        <p:nvSpPr>
          <p:cNvPr id="939049" name="Rectangle 41"/>
          <p:cNvSpPr>
            <a:spLocks noChangeArrowheads="1"/>
          </p:cNvSpPr>
          <p:nvPr/>
        </p:nvSpPr>
        <p:spPr bwMode="auto">
          <a:xfrm>
            <a:off x="2349500" y="33147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50" name="Text Box 42"/>
          <p:cNvSpPr txBox="1">
            <a:spLocks noChangeArrowheads="1"/>
          </p:cNvSpPr>
          <p:nvPr/>
        </p:nvSpPr>
        <p:spPr bwMode="auto">
          <a:xfrm>
            <a:off x="2349500" y="33260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solidFill>
                  <a:srgbClr val="000000"/>
                </a:solidFill>
              </a:rPr>
              <a:t>Moves the cursor </a:t>
            </a:r>
            <a:r>
              <a:rPr lang="en-US" sz="2000" b="0" dirty="0">
                <a:solidFill>
                  <a:srgbClr val="FF0000"/>
                </a:solidFill>
              </a:rPr>
              <a:t>f</a:t>
            </a:r>
            <a:r>
              <a:rPr lang="en-US" sz="2000" b="0" dirty="0">
                <a:solidFill>
                  <a:srgbClr val="000000"/>
                </a:solidFill>
              </a:rPr>
              <a:t>orward one character.</a:t>
            </a:r>
          </a:p>
        </p:txBody>
      </p:sp>
      <p:sp>
        <p:nvSpPr>
          <p:cNvPr id="939051" name="Rectangle 43"/>
          <p:cNvSpPr>
            <a:spLocks noChangeArrowheads="1"/>
          </p:cNvSpPr>
          <p:nvPr/>
        </p:nvSpPr>
        <p:spPr bwMode="auto">
          <a:xfrm>
            <a:off x="1028700" y="37592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52" name="Text Box 44"/>
          <p:cNvSpPr txBox="1">
            <a:spLocks noChangeArrowheads="1"/>
          </p:cNvSpPr>
          <p:nvPr/>
        </p:nvSpPr>
        <p:spPr bwMode="auto">
          <a:xfrm>
            <a:off x="1333500" y="37705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B</a:t>
            </a:r>
          </a:p>
        </p:txBody>
      </p:sp>
      <p:sp>
        <p:nvSpPr>
          <p:cNvPr id="939053" name="Rectangle 45"/>
          <p:cNvSpPr>
            <a:spLocks noChangeArrowheads="1"/>
          </p:cNvSpPr>
          <p:nvPr/>
        </p:nvSpPr>
        <p:spPr bwMode="auto">
          <a:xfrm>
            <a:off x="2349500" y="37592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54" name="Text Box 46"/>
          <p:cNvSpPr txBox="1">
            <a:spLocks noChangeArrowheads="1"/>
          </p:cNvSpPr>
          <p:nvPr/>
        </p:nvSpPr>
        <p:spPr bwMode="auto">
          <a:xfrm>
            <a:off x="2349500" y="37705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solidFill>
                  <a:srgbClr val="000000"/>
                </a:solidFill>
              </a:rPr>
              <a:t>Moves the cursor </a:t>
            </a:r>
            <a:r>
              <a:rPr lang="en-US" sz="2000" b="0" dirty="0">
                <a:solidFill>
                  <a:srgbClr val="FF0000"/>
                </a:solidFill>
              </a:rPr>
              <a:t>b</a:t>
            </a:r>
            <a:r>
              <a:rPr lang="en-US" sz="2000" b="0" dirty="0">
                <a:solidFill>
                  <a:srgbClr val="000000"/>
                </a:solidFill>
              </a:rPr>
              <a:t>ackward one character.</a:t>
            </a:r>
          </a:p>
        </p:txBody>
      </p:sp>
      <p:sp>
        <p:nvSpPr>
          <p:cNvPr id="939055" name="Rectangle 47"/>
          <p:cNvSpPr>
            <a:spLocks noChangeArrowheads="1"/>
          </p:cNvSpPr>
          <p:nvPr/>
        </p:nvSpPr>
        <p:spPr bwMode="auto">
          <a:xfrm>
            <a:off x="1028700" y="42037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56" name="Text Box 48"/>
          <p:cNvSpPr txBox="1">
            <a:spLocks noChangeArrowheads="1"/>
          </p:cNvSpPr>
          <p:nvPr/>
        </p:nvSpPr>
        <p:spPr bwMode="auto">
          <a:xfrm>
            <a:off x="1333500" y="42150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D</a:t>
            </a:r>
          </a:p>
        </p:txBody>
      </p:sp>
      <p:sp>
        <p:nvSpPr>
          <p:cNvPr id="939057" name="Rectangle 49"/>
          <p:cNvSpPr>
            <a:spLocks noChangeArrowheads="1"/>
          </p:cNvSpPr>
          <p:nvPr/>
        </p:nvSpPr>
        <p:spPr bwMode="auto">
          <a:xfrm>
            <a:off x="2349500" y="42037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58" name="Text Box 50"/>
          <p:cNvSpPr txBox="1">
            <a:spLocks noChangeArrowheads="1"/>
          </p:cNvSpPr>
          <p:nvPr/>
        </p:nvSpPr>
        <p:spPr bwMode="auto">
          <a:xfrm>
            <a:off x="2349500" y="42150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solidFill>
                  <a:srgbClr val="FF0000"/>
                </a:solidFill>
              </a:rPr>
              <a:t>D</a:t>
            </a:r>
            <a:r>
              <a:rPr lang="en-US" sz="2000" b="0" dirty="0">
                <a:solidFill>
                  <a:srgbClr val="000000"/>
                </a:solidFill>
              </a:rPr>
              <a:t>eletes the character after the cursor.</a:t>
            </a:r>
          </a:p>
        </p:txBody>
      </p:sp>
      <p:sp>
        <p:nvSpPr>
          <p:cNvPr id="939059" name="Rectangle 51"/>
          <p:cNvSpPr>
            <a:spLocks noChangeArrowheads="1"/>
          </p:cNvSpPr>
          <p:nvPr/>
        </p:nvSpPr>
        <p:spPr bwMode="auto">
          <a:xfrm>
            <a:off x="1028700" y="51054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60" name="Text Box 52"/>
          <p:cNvSpPr txBox="1">
            <a:spLocks noChangeArrowheads="1"/>
          </p:cNvSpPr>
          <p:nvPr/>
        </p:nvSpPr>
        <p:spPr bwMode="auto">
          <a:xfrm>
            <a:off x="1333500" y="51167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a:t>
            </a:r>
          </a:p>
        </p:txBody>
      </p:sp>
      <p:sp>
        <p:nvSpPr>
          <p:cNvPr id="939061" name="Rectangle 53"/>
          <p:cNvSpPr>
            <a:spLocks noChangeArrowheads="1"/>
          </p:cNvSpPr>
          <p:nvPr/>
        </p:nvSpPr>
        <p:spPr bwMode="auto">
          <a:xfrm>
            <a:off x="2349500" y="51054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939062" name="Text Box 54"/>
          <p:cNvSpPr txBox="1">
            <a:spLocks noChangeArrowheads="1"/>
          </p:cNvSpPr>
          <p:nvPr/>
        </p:nvSpPr>
        <p:spPr bwMode="auto">
          <a:xfrm>
            <a:off x="2349500" y="51167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solidFill>
                  <a:srgbClr val="FF0000"/>
                </a:solidFill>
              </a:rPr>
              <a:t>Q</a:t>
            </a:r>
            <a:r>
              <a:rPr lang="en-US" sz="2000" b="0" dirty="0">
                <a:solidFill>
                  <a:srgbClr val="000000"/>
                </a:solidFill>
              </a:rPr>
              <a:t>uits from the editor.</a:t>
            </a:r>
          </a:p>
        </p:txBody>
      </p:sp>
      <p:sp>
        <p:nvSpPr>
          <p:cNvPr id="32" name="Rectangle 51"/>
          <p:cNvSpPr>
            <a:spLocks noChangeArrowheads="1"/>
          </p:cNvSpPr>
          <p:nvPr/>
        </p:nvSpPr>
        <p:spPr bwMode="auto">
          <a:xfrm>
            <a:off x="1028700" y="4648200"/>
            <a:ext cx="13335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33" name="Text Box 52"/>
          <p:cNvSpPr txBox="1">
            <a:spLocks noChangeArrowheads="1"/>
          </p:cNvSpPr>
          <p:nvPr/>
        </p:nvSpPr>
        <p:spPr bwMode="auto">
          <a:xfrm>
            <a:off x="1333500" y="4659540"/>
            <a:ext cx="7239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H</a:t>
            </a:r>
          </a:p>
        </p:txBody>
      </p:sp>
      <p:sp>
        <p:nvSpPr>
          <p:cNvPr id="34" name="Rectangle 53"/>
          <p:cNvSpPr>
            <a:spLocks noChangeArrowheads="1"/>
          </p:cNvSpPr>
          <p:nvPr/>
        </p:nvSpPr>
        <p:spPr bwMode="auto">
          <a:xfrm>
            <a:off x="2349500" y="4648200"/>
            <a:ext cx="5791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35" name="Text Box 54"/>
          <p:cNvSpPr txBox="1">
            <a:spLocks noChangeArrowheads="1"/>
          </p:cNvSpPr>
          <p:nvPr/>
        </p:nvSpPr>
        <p:spPr bwMode="auto">
          <a:xfrm>
            <a:off x="2349500" y="4659540"/>
            <a:ext cx="56134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dirty="0">
                <a:solidFill>
                  <a:srgbClr val="000000"/>
                </a:solidFill>
              </a:rPr>
              <a:t>Prints a </a:t>
            </a:r>
            <a:r>
              <a:rPr lang="en-US" sz="2000" b="0" dirty="0">
                <a:solidFill>
                  <a:srgbClr val="FF0000"/>
                </a:solidFill>
              </a:rPr>
              <a:t>h</a:t>
            </a:r>
            <a:r>
              <a:rPr lang="en-US" sz="2000" b="0" dirty="0">
                <a:solidFill>
                  <a:srgbClr val="000000"/>
                </a:solidFill>
              </a:rPr>
              <a:t>elp message listing the commands.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Methods in the </a:t>
            </a:r>
            <a:r>
              <a:rPr lang="en-US" sz="3600" b="1" dirty="0" err="1">
                <a:solidFill>
                  <a:srgbClr val="FF0000"/>
                </a:solidFill>
                <a:latin typeface="Courier New" charset="0"/>
              </a:rPr>
              <a:t>EditorBuffer</a:t>
            </a:r>
            <a:r>
              <a:rPr lang="en-US" sz="4000" dirty="0">
                <a:solidFill>
                  <a:srgbClr val="FF0000"/>
                </a:solidFill>
              </a:rPr>
              <a:t> Class</a:t>
            </a:r>
            <a:endParaRPr lang="en-US" dirty="0">
              <a:solidFill>
                <a:schemeClr val="tx1"/>
              </a:solidFill>
            </a:endParaRPr>
          </a:p>
        </p:txBody>
      </p:sp>
      <p:sp>
        <p:nvSpPr>
          <p:cNvPr id="943137" name="Rectangle 33"/>
          <p:cNvSpPr>
            <a:spLocks noChangeArrowheads="1"/>
          </p:cNvSpPr>
          <p:nvPr/>
        </p:nvSpPr>
        <p:spPr bwMode="auto">
          <a:xfrm>
            <a:off x="495300" y="1172635"/>
            <a:ext cx="8153400" cy="526203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943138" name="Text Box 34"/>
          <p:cNvSpPr txBox="1">
            <a:spLocks noChangeArrowheads="1"/>
          </p:cNvSpPr>
          <p:nvPr/>
        </p:nvSpPr>
        <p:spPr bwMode="auto">
          <a:xfrm>
            <a:off x="647700" y="1172635"/>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buffer.moveCursorForward</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943139" name="Text Box 35"/>
          <p:cNvSpPr txBox="1">
            <a:spLocks noChangeArrowheads="1"/>
          </p:cNvSpPr>
          <p:nvPr/>
        </p:nvSpPr>
        <p:spPr bwMode="auto">
          <a:xfrm>
            <a:off x="952500" y="1453623"/>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Moves the cursor forward one character (does nothing if it’s at the end).</a:t>
            </a:r>
          </a:p>
        </p:txBody>
      </p:sp>
      <p:sp>
        <p:nvSpPr>
          <p:cNvPr id="943142" name="Text Box 38"/>
          <p:cNvSpPr txBox="1">
            <a:spLocks noChangeArrowheads="1"/>
          </p:cNvSpPr>
          <p:nvPr/>
        </p:nvSpPr>
        <p:spPr bwMode="auto">
          <a:xfrm>
            <a:off x="647700" y="1820335"/>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buffer.moveCursorBackward()</a:t>
            </a:r>
          </a:p>
        </p:txBody>
      </p:sp>
      <p:sp>
        <p:nvSpPr>
          <p:cNvPr id="943143" name="Text Box 39"/>
          <p:cNvSpPr txBox="1">
            <a:spLocks noChangeArrowheads="1"/>
          </p:cNvSpPr>
          <p:nvPr/>
        </p:nvSpPr>
        <p:spPr bwMode="auto">
          <a:xfrm>
            <a:off x="952500" y="2114023"/>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Moves the cursor backward one character (does nothing if it’s at the beginning).</a:t>
            </a:r>
          </a:p>
        </p:txBody>
      </p:sp>
      <p:sp>
        <p:nvSpPr>
          <p:cNvPr id="943146" name="Text Box 42"/>
          <p:cNvSpPr txBox="1">
            <a:spLocks noChangeArrowheads="1"/>
          </p:cNvSpPr>
          <p:nvPr/>
        </p:nvSpPr>
        <p:spPr bwMode="auto">
          <a:xfrm>
            <a:off x="647700" y="2480735"/>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buffer.moveCursorToStart()</a:t>
            </a:r>
          </a:p>
        </p:txBody>
      </p:sp>
      <p:sp>
        <p:nvSpPr>
          <p:cNvPr id="943147" name="Text Box 43"/>
          <p:cNvSpPr txBox="1">
            <a:spLocks noChangeArrowheads="1"/>
          </p:cNvSpPr>
          <p:nvPr/>
        </p:nvSpPr>
        <p:spPr bwMode="auto">
          <a:xfrm>
            <a:off x="952500" y="2761723"/>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Moves the cursor to the beginning of the buffer.</a:t>
            </a:r>
          </a:p>
        </p:txBody>
      </p:sp>
      <p:sp>
        <p:nvSpPr>
          <p:cNvPr id="943150" name="Text Box 46"/>
          <p:cNvSpPr txBox="1">
            <a:spLocks noChangeArrowheads="1"/>
          </p:cNvSpPr>
          <p:nvPr/>
        </p:nvSpPr>
        <p:spPr bwMode="auto">
          <a:xfrm>
            <a:off x="647700" y="3128435"/>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buffer.moveCursorToEnd()</a:t>
            </a:r>
          </a:p>
        </p:txBody>
      </p:sp>
      <p:sp>
        <p:nvSpPr>
          <p:cNvPr id="943151" name="Text Box 47"/>
          <p:cNvSpPr txBox="1">
            <a:spLocks noChangeArrowheads="1"/>
          </p:cNvSpPr>
          <p:nvPr/>
        </p:nvSpPr>
        <p:spPr bwMode="auto">
          <a:xfrm>
            <a:off x="952500" y="3422123"/>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Moves the cursor to the end of the buffer.</a:t>
            </a:r>
          </a:p>
        </p:txBody>
      </p:sp>
      <p:sp>
        <p:nvSpPr>
          <p:cNvPr id="943154" name="Text Box 50"/>
          <p:cNvSpPr txBox="1">
            <a:spLocks noChangeArrowheads="1"/>
          </p:cNvSpPr>
          <p:nvPr/>
        </p:nvSpPr>
        <p:spPr bwMode="auto">
          <a:xfrm>
            <a:off x="647700" y="3788835"/>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buffer.insertCharacter(ch)</a:t>
            </a:r>
          </a:p>
        </p:txBody>
      </p:sp>
      <p:sp>
        <p:nvSpPr>
          <p:cNvPr id="943155" name="Text Box 51"/>
          <p:cNvSpPr txBox="1">
            <a:spLocks noChangeArrowheads="1"/>
          </p:cNvSpPr>
          <p:nvPr/>
        </p:nvSpPr>
        <p:spPr bwMode="auto">
          <a:xfrm>
            <a:off x="952500" y="4082523"/>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Inserts the character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ch</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at the cursor position and advances the cursor past it.</a:t>
            </a:r>
          </a:p>
        </p:txBody>
      </p:sp>
      <p:sp>
        <p:nvSpPr>
          <p:cNvPr id="943158" name="Text Box 54"/>
          <p:cNvSpPr txBox="1">
            <a:spLocks noChangeArrowheads="1"/>
          </p:cNvSpPr>
          <p:nvPr/>
        </p:nvSpPr>
        <p:spPr bwMode="auto">
          <a:xfrm>
            <a:off x="647700" y="4447648"/>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buffer.deleteCharacter()</a:t>
            </a:r>
          </a:p>
        </p:txBody>
      </p:sp>
      <p:sp>
        <p:nvSpPr>
          <p:cNvPr id="943159" name="Text Box 55"/>
          <p:cNvSpPr txBox="1">
            <a:spLocks noChangeArrowheads="1"/>
          </p:cNvSpPr>
          <p:nvPr/>
        </p:nvSpPr>
        <p:spPr bwMode="auto">
          <a:xfrm>
            <a:off x="952500" y="4741335"/>
            <a:ext cx="7620000" cy="3667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Deletes the character after the cursor, if any.</a:t>
            </a:r>
          </a:p>
        </p:txBody>
      </p:sp>
      <p:sp>
        <p:nvSpPr>
          <p:cNvPr id="943162" name="Text Box 58"/>
          <p:cNvSpPr txBox="1">
            <a:spLocks noChangeArrowheads="1"/>
          </p:cNvSpPr>
          <p:nvPr/>
        </p:nvSpPr>
        <p:spPr bwMode="auto">
          <a:xfrm>
            <a:off x="647700" y="5095953"/>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buffer.getText</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943163" name="Text Box 59"/>
          <p:cNvSpPr txBox="1">
            <a:spLocks noChangeArrowheads="1"/>
          </p:cNvSpPr>
          <p:nvPr/>
        </p:nvSpPr>
        <p:spPr bwMode="auto">
          <a:xfrm>
            <a:off x="952500" y="5389640"/>
            <a:ext cx="7620000" cy="3667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Returns the contents of the buffer as a string.</a:t>
            </a:r>
          </a:p>
        </p:txBody>
      </p:sp>
      <p:sp>
        <p:nvSpPr>
          <p:cNvPr id="34" name="Text Box 58"/>
          <p:cNvSpPr txBox="1">
            <a:spLocks noChangeArrowheads="1"/>
          </p:cNvSpPr>
          <p:nvPr/>
        </p:nvSpPr>
        <p:spPr bwMode="auto">
          <a:xfrm>
            <a:off x="645885" y="5753933"/>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buffer.getCursor</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35" name="Text Box 59"/>
          <p:cNvSpPr txBox="1">
            <a:spLocks noChangeArrowheads="1"/>
          </p:cNvSpPr>
          <p:nvPr/>
        </p:nvSpPr>
        <p:spPr bwMode="auto">
          <a:xfrm>
            <a:off x="950685" y="6047620"/>
            <a:ext cx="7620000" cy="3667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Returns the position of the cursor.</a:t>
            </a:r>
          </a:p>
        </p:txBody>
      </p:sp>
      <p:cxnSp>
        <p:nvCxnSpPr>
          <p:cNvPr id="37" name="Straight Connector 36"/>
          <p:cNvCxnSpPr/>
          <p:nvPr/>
        </p:nvCxnSpPr>
        <p:spPr bwMode="auto">
          <a:xfrm rot="10800000" flipH="1">
            <a:off x="495300" y="1172635"/>
            <a:ext cx="81534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10800000" flipH="1">
            <a:off x="495300" y="1830190"/>
            <a:ext cx="81534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rot="10800000" flipH="1">
            <a:off x="495300" y="2487745"/>
            <a:ext cx="81534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10800000" flipH="1">
            <a:off x="495300" y="3145300"/>
            <a:ext cx="81534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10800000" flipH="1">
            <a:off x="495300" y="3802855"/>
            <a:ext cx="81534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rot="10800000" flipH="1">
            <a:off x="495300" y="4460410"/>
            <a:ext cx="81534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rot="10800000" flipH="1">
            <a:off x="495300" y="5117965"/>
            <a:ext cx="81534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rot="10800000" flipH="1">
            <a:off x="495300" y="5775520"/>
            <a:ext cx="81534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rot="10800000" flipH="1">
            <a:off x="495300" y="6433078"/>
            <a:ext cx="81534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051965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49251" name="Text Box 3"/>
          <p:cNvSpPr txBox="1">
            <a:spLocks noChangeArrowheads="1"/>
          </p:cNvSpPr>
          <p:nvPr/>
        </p:nvSpPr>
        <p:spPr bwMode="auto">
          <a:xfrm>
            <a:off x="355600" y="1193800"/>
            <a:ext cx="8440738" cy="515115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buffer.h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defines the interface for an editor buffer class.</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ifndef</a:t>
            </a:r>
            <a:r>
              <a:rPr lang="en-US" dirty="0">
                <a:solidFill>
                  <a:srgbClr val="000000"/>
                </a:solidFill>
                <a:latin typeface="Courier New" charset="0"/>
              </a:rPr>
              <a:t> _</a:t>
            </a:r>
            <a:r>
              <a:rPr lang="en-US" dirty="0" err="1">
                <a:solidFill>
                  <a:srgbClr val="000000"/>
                </a:solidFill>
                <a:latin typeface="Courier New" charset="0"/>
              </a:rPr>
              <a:t>buffer_h</a:t>
            </a:r>
            <a:endParaRPr lang="en-US" dirty="0">
              <a:solidFill>
                <a:srgbClr val="000000"/>
              </a:solidFill>
              <a:latin typeface="Courier New" charset="0"/>
            </a:endParaRPr>
          </a:p>
          <a:p>
            <a:pPr>
              <a:lnSpc>
                <a:spcPct val="90000"/>
              </a:lnSpc>
            </a:pPr>
            <a:r>
              <a:rPr lang="en-US" dirty="0">
                <a:solidFill>
                  <a:srgbClr val="000000"/>
                </a:solidFill>
                <a:latin typeface="Courier New" charset="0"/>
              </a:rPr>
              <a:t>#define _</a:t>
            </a:r>
            <a:r>
              <a:rPr lang="en-US" dirty="0" err="1">
                <a:solidFill>
                  <a:srgbClr val="000000"/>
                </a:solidFill>
                <a:latin typeface="Courier New" charset="0"/>
              </a:rPr>
              <a:t>buffer_h</a:t>
            </a:r>
            <a:endParaRPr lang="en-US" dirty="0">
              <a:solidFill>
                <a:srgbClr val="000000"/>
              </a:solidFill>
              <a:latin typeface="Courier New" charset="0"/>
            </a:endParaRPr>
          </a:p>
          <a:p>
            <a:pPr>
              <a:lnSpc>
                <a:spcPct val="90000"/>
              </a:lnSpc>
            </a:pPr>
            <a:endParaRPr lang="en-US" sz="1200" dirty="0">
              <a:solidFill>
                <a:srgbClr val="000000"/>
              </a:solidFill>
              <a:latin typeface="Courier New" charset="0"/>
            </a:endParaRPr>
          </a:p>
          <a:p>
            <a:pPr>
              <a:lnSpc>
                <a:spcPct val="90000"/>
              </a:lnSpc>
            </a:pPr>
            <a:r>
              <a:rPr lang="en-US" dirty="0">
                <a:solidFill>
                  <a:srgbClr val="000000"/>
                </a:solidFill>
                <a:latin typeface="Courier New" charset="0"/>
              </a:rPr>
              <a:t>class </a:t>
            </a:r>
            <a:r>
              <a:rPr lang="en-US" dirty="0" err="1">
                <a:solidFill>
                  <a:srgbClr val="000000"/>
                </a:solidFill>
                <a:latin typeface="Courier New" charset="0"/>
              </a:rPr>
              <a:t>EditorBuffer</a:t>
            </a:r>
            <a:r>
              <a:rPr lang="en-US" dirty="0">
                <a:solidFill>
                  <a:srgbClr val="000000"/>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public:</a:t>
            </a:r>
          </a:p>
          <a:p>
            <a:pPr>
              <a:lnSpc>
                <a:spcPct val="90000"/>
              </a:lnSpc>
            </a:pPr>
            <a:endParaRPr lang="en-US" sz="900"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Constructor: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Creates an empty editor buffer.</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EditorBuffer</a:t>
            </a: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Destructor: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Frees any storage associated with this buffer.</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EditorBuffer</a:t>
            </a:r>
            <a:r>
              <a:rPr lang="en-US" dirty="0">
                <a:solidFill>
                  <a:srgbClr val="000000"/>
                </a:solidFill>
                <a:latin typeface="Courier New" charset="0"/>
              </a:rPr>
              <a:t>();</a:t>
            </a:r>
          </a:p>
        </p:txBody>
      </p:sp>
      <p:sp>
        <p:nvSpPr>
          <p:cNvPr id="949252"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49253"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49254"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buffer.h</a:t>
            </a:r>
            <a:r>
              <a:rPr lang="en-US" sz="4000" dirty="0">
                <a:solidFill>
                  <a:srgbClr val="FF0000"/>
                </a:solidFill>
              </a:rPr>
              <a:t> Interface</a:t>
            </a:r>
          </a:p>
        </p:txBody>
      </p:sp>
      <p:sp>
        <p:nvSpPr>
          <p:cNvPr id="949255"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51299" name="Text Box 3"/>
          <p:cNvSpPr txBox="1">
            <a:spLocks noChangeArrowheads="1"/>
          </p:cNvSpPr>
          <p:nvPr/>
        </p:nvSpPr>
        <p:spPr bwMode="auto">
          <a:xfrm>
            <a:off x="355600" y="1196975"/>
            <a:ext cx="8440738" cy="515115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buffer.h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defines the interface for an editor buffer class.</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ifndef</a:t>
            </a:r>
            <a:r>
              <a:rPr lang="en-US" dirty="0">
                <a:solidFill>
                  <a:srgbClr val="000000"/>
                </a:solidFill>
                <a:latin typeface="Courier New" charset="0"/>
              </a:rPr>
              <a:t> _</a:t>
            </a:r>
            <a:r>
              <a:rPr lang="en-US" dirty="0" err="1">
                <a:solidFill>
                  <a:srgbClr val="000000"/>
                </a:solidFill>
                <a:latin typeface="Courier New" charset="0"/>
              </a:rPr>
              <a:t>buffer_h</a:t>
            </a:r>
            <a:endParaRPr lang="en-US" dirty="0">
              <a:solidFill>
                <a:srgbClr val="000000"/>
              </a:solidFill>
              <a:latin typeface="Courier New" charset="0"/>
            </a:endParaRPr>
          </a:p>
          <a:p>
            <a:pPr>
              <a:lnSpc>
                <a:spcPct val="90000"/>
              </a:lnSpc>
            </a:pPr>
            <a:r>
              <a:rPr lang="en-US" dirty="0">
                <a:solidFill>
                  <a:srgbClr val="000000"/>
                </a:solidFill>
                <a:latin typeface="Courier New" charset="0"/>
              </a:rPr>
              <a:t>#define _</a:t>
            </a:r>
            <a:r>
              <a:rPr lang="en-US" dirty="0" err="1">
                <a:solidFill>
                  <a:srgbClr val="000000"/>
                </a:solidFill>
                <a:latin typeface="Courier New" charset="0"/>
              </a:rPr>
              <a:t>buffer_h</a:t>
            </a:r>
            <a:endParaRPr lang="en-US" dirty="0">
              <a:solidFill>
                <a:srgbClr val="000000"/>
              </a:solidFill>
              <a:latin typeface="Courier New" charset="0"/>
            </a:endParaRPr>
          </a:p>
          <a:p>
            <a:pPr>
              <a:lnSpc>
                <a:spcPct val="90000"/>
              </a:lnSpc>
            </a:pPr>
            <a:endParaRPr lang="en-US" sz="1200" dirty="0">
              <a:solidFill>
                <a:srgbClr val="000000"/>
              </a:solidFill>
              <a:latin typeface="Courier New" charset="0"/>
            </a:endParaRPr>
          </a:p>
          <a:p>
            <a:pPr>
              <a:lnSpc>
                <a:spcPct val="90000"/>
              </a:lnSpc>
            </a:pPr>
            <a:r>
              <a:rPr lang="en-US" dirty="0">
                <a:solidFill>
                  <a:srgbClr val="000000"/>
                </a:solidFill>
                <a:latin typeface="Courier New" charset="0"/>
              </a:rPr>
              <a:t>class </a:t>
            </a:r>
            <a:r>
              <a:rPr lang="en-US" dirty="0" err="1">
                <a:solidFill>
                  <a:srgbClr val="000000"/>
                </a:solidFill>
                <a:latin typeface="Courier New" charset="0"/>
              </a:rPr>
              <a:t>EditorBuffer</a:t>
            </a:r>
            <a:r>
              <a:rPr lang="en-US" dirty="0">
                <a:solidFill>
                  <a:srgbClr val="000000"/>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public:</a:t>
            </a:r>
          </a:p>
          <a:p>
            <a:pPr>
              <a:lnSpc>
                <a:spcPct val="90000"/>
              </a:lnSpc>
            </a:pPr>
            <a:endParaRPr lang="en-US" sz="900"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Constructor: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Creates an empty editor buffer.</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EditorBuffer</a:t>
            </a: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Destructor: ~</a:t>
            </a:r>
            <a:r>
              <a:rPr lang="en-US" dirty="0" err="1">
                <a:solidFill>
                  <a:srgbClr val="0000FF"/>
                </a:solidFill>
                <a:latin typeface="Courier New" charset="0"/>
              </a:rPr>
              <a:t>EditorBuffer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Frees any storage associated with this buffer.</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EditorBuffer</a:t>
            </a: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51301"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1302" name="Text Box 6"/>
            <p:cNvSpPr txBox="1">
              <a:spLocks noChangeArrowheads="1"/>
            </p:cNvSpPr>
            <p:nvPr/>
          </p:nvSpPr>
          <p:spPr bwMode="auto">
            <a:xfrm>
              <a:off x="251" y="752"/>
              <a:ext cx="5261" cy="300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Methods: </a:t>
              </a:r>
              <a:r>
                <a:rPr lang="en-US" dirty="0" err="1">
                  <a:solidFill>
                    <a:srgbClr val="0000FF"/>
                  </a:solidFill>
                  <a:latin typeface="Courier New" charset="0"/>
                </a:rPr>
                <a:t>moveCursorForward</a:t>
              </a:r>
              <a:r>
                <a:rPr lang="en-US" dirty="0">
                  <a:solidFill>
                    <a:srgbClr val="0000FF"/>
                  </a:solidFill>
                  <a:latin typeface="Courier New" charset="0"/>
                </a:rPr>
                <a:t>, </a:t>
              </a:r>
              <a:r>
                <a:rPr lang="en-US" dirty="0" err="1">
                  <a:solidFill>
                    <a:srgbClr val="0000FF"/>
                  </a:solidFill>
                  <a:latin typeface="Courier New" charset="0"/>
                </a:rPr>
                <a:t>moveCursorBackward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buffer.moveCursorForward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buffer.moveCursorBackward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functions move the cursor forward or backward one</a:t>
              </a:r>
            </a:p>
            <a:p>
              <a:pPr>
                <a:lnSpc>
                  <a:spcPct val="90000"/>
                </a:lnSpc>
              </a:pPr>
              <a:r>
                <a:rPr lang="en-US" dirty="0">
                  <a:solidFill>
                    <a:srgbClr val="0000FF"/>
                  </a:solidFill>
                  <a:latin typeface="Courier New" charset="0"/>
                </a:rPr>
                <a:t> * character, respectively.  If you call </a:t>
              </a:r>
              <a:r>
                <a:rPr lang="en-US" dirty="0" err="1">
                  <a:solidFill>
                    <a:srgbClr val="0000FF"/>
                  </a:solidFill>
                  <a:latin typeface="Courier New" charset="0"/>
                </a:rPr>
                <a:t>moveCursorForward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the end of the buffer or </a:t>
              </a:r>
              <a:r>
                <a:rPr lang="en-US" dirty="0" err="1">
                  <a:solidFill>
                    <a:srgbClr val="0000FF"/>
                  </a:solidFill>
                  <a:latin typeface="Courier New" charset="0"/>
                </a:rPr>
                <a:t>moveCursorBackward</a:t>
              </a:r>
              <a:r>
                <a:rPr lang="en-US" dirty="0">
                  <a:solidFill>
                    <a:srgbClr val="0000FF"/>
                  </a:solidFill>
                  <a:latin typeface="Courier New" charset="0"/>
                </a:rPr>
                <a:t> at the</a:t>
              </a:r>
            </a:p>
            <a:p>
              <a:pPr>
                <a:lnSpc>
                  <a:spcPct val="90000"/>
                </a:lnSpc>
              </a:pPr>
              <a:r>
                <a:rPr lang="en-US" dirty="0">
                  <a:solidFill>
                    <a:srgbClr val="0000FF"/>
                  </a:solidFill>
                  <a:latin typeface="Courier New" charset="0"/>
                </a:rPr>
                <a:t> * beginning, the function call has no effect.</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moveCursorForward</a:t>
              </a:r>
              <a:r>
                <a:rPr lang="en-US" dirty="0">
                  <a:solidFill>
                    <a:srgbClr val="000000"/>
                  </a:solidFill>
                  <a:latin typeface="Courier New" charset="0"/>
                </a:rPr>
                <a:t>();</a:t>
              </a: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moveCursorBackward</a:t>
              </a:r>
              <a:r>
                <a:rPr lang="en-US" dirty="0">
                  <a:solidFill>
                    <a:srgbClr val="000000"/>
                  </a:solidFill>
                  <a:latin typeface="Courier New" charset="0"/>
                </a:rPr>
                <a:t>();</a:t>
              </a:r>
            </a:p>
            <a:p>
              <a:pPr>
                <a:lnSpc>
                  <a:spcPct val="90000"/>
                </a:lnSpc>
              </a:pPr>
              <a:endParaRPr lang="en-US" sz="1200"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Methods: </a:t>
              </a:r>
              <a:r>
                <a:rPr lang="en-US" dirty="0" err="1">
                  <a:solidFill>
                    <a:srgbClr val="0000FF"/>
                  </a:solidFill>
                  <a:latin typeface="Courier New" charset="0"/>
                </a:rPr>
                <a:t>moveCursorToStart</a:t>
              </a:r>
              <a:r>
                <a:rPr lang="en-US" dirty="0">
                  <a:solidFill>
                    <a:srgbClr val="0000FF"/>
                  </a:solidFill>
                  <a:latin typeface="Courier New" charset="0"/>
                </a:rPr>
                <a:t>, </a:t>
              </a:r>
              <a:r>
                <a:rPr lang="en-US" dirty="0" err="1">
                  <a:solidFill>
                    <a:srgbClr val="0000FF"/>
                  </a:solidFill>
                  <a:latin typeface="Courier New" charset="0"/>
                </a:rPr>
                <a:t>moveCursorToEnd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buffer.moveCursorToStart</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buffer.moveCursorToEnd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functions move the cursor to the start or the end of this</a:t>
              </a:r>
            </a:p>
            <a:p>
              <a:pPr>
                <a:lnSpc>
                  <a:spcPct val="90000"/>
                </a:lnSpc>
              </a:pPr>
              <a:r>
                <a:rPr lang="en-US" dirty="0">
                  <a:solidFill>
                    <a:srgbClr val="0000FF"/>
                  </a:solidFill>
                  <a:latin typeface="Courier New" charset="0"/>
                </a:rPr>
                <a:t> * buffer, respectively.</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moveCursorToStart</a:t>
              </a:r>
              <a:r>
                <a:rPr lang="en-US" dirty="0">
                  <a:solidFill>
                    <a:srgbClr val="000000"/>
                  </a:solidFill>
                  <a:latin typeface="Courier New" charset="0"/>
                </a:rPr>
                <a:t>();</a:t>
              </a: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moveCursorToEnd</a:t>
              </a:r>
              <a:r>
                <a:rPr lang="en-US" dirty="0">
                  <a:solidFill>
                    <a:srgbClr val="000000"/>
                  </a:solidFill>
                  <a:latin typeface="Courier New" charset="0"/>
                </a:rPr>
                <a:t>();</a:t>
              </a:r>
            </a:p>
          </p:txBody>
        </p:sp>
      </p:grpSp>
      <p:sp>
        <p:nvSpPr>
          <p:cNvPr id="95130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130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1305"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a:t>
            </a:r>
            <a:r>
              <a:rPr lang="en-US" sz="3600" b="1">
                <a:solidFill>
                  <a:srgbClr val="FF0000"/>
                </a:solidFill>
                <a:latin typeface="Courier New" charset="0"/>
              </a:rPr>
              <a:t>buffer.h</a:t>
            </a:r>
            <a:r>
              <a:rPr lang="en-US" sz="4000">
                <a:solidFill>
                  <a:srgbClr val="FF0000"/>
                </a:solidFill>
              </a:rPr>
              <a:t> Interface</a:t>
            </a:r>
          </a:p>
        </p:txBody>
      </p:sp>
      <p:sp>
        <p:nvSpPr>
          <p:cNvPr id="95130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51299"/>
                                        </p:tgtEl>
                                        <p:attrNameLst>
                                          <p:attrName>ppt_x</p:attrName>
                                        </p:attrNameLst>
                                      </p:cBhvr>
                                      <p:tavLst>
                                        <p:tav tm="0">
                                          <p:val>
                                            <p:strVal val="ppt_x"/>
                                          </p:val>
                                        </p:tav>
                                        <p:tav tm="100000">
                                          <p:val>
                                            <p:strVal val="ppt_x"/>
                                          </p:val>
                                        </p:tav>
                                      </p:tavLst>
                                    </p:anim>
                                    <p:anim calcmode="lin" valueType="num">
                                      <p:cBhvr additive="base">
                                        <p:cTn id="7" dur="1000"/>
                                        <p:tgtEl>
                                          <p:spTgt spid="951299"/>
                                        </p:tgtEl>
                                        <p:attrNameLst>
                                          <p:attrName>ppt_y</p:attrName>
                                        </p:attrNameLst>
                                      </p:cBhvr>
                                      <p:tavLst>
                                        <p:tav tm="0">
                                          <p:val>
                                            <p:strVal val="ppt_y"/>
                                          </p:val>
                                        </p:tav>
                                        <p:tav tm="100000">
                                          <p:val>
                                            <p:strVal val="0-ppt_h/2"/>
                                          </p:val>
                                        </p:tav>
                                      </p:tavLst>
                                    </p:anim>
                                    <p:set>
                                      <p:cBhvr>
                                        <p:cTn id="8" dur="1" fill="hold">
                                          <p:stCondLst>
                                            <p:cond delay="999"/>
                                          </p:stCondLst>
                                        </p:cTn>
                                        <p:tgtEl>
                                          <p:spTgt spid="95129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129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57443" name="Text Box 3"/>
          <p:cNvSpPr txBox="1">
            <a:spLocks noChangeArrowheads="1"/>
          </p:cNvSpPr>
          <p:nvPr/>
        </p:nvSpPr>
        <p:spPr bwMode="auto">
          <a:xfrm>
            <a:off x="355600" y="1196975"/>
            <a:ext cx="8440738" cy="47772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Methods: </a:t>
            </a:r>
            <a:r>
              <a:rPr lang="en-US" dirty="0" err="1">
                <a:solidFill>
                  <a:srgbClr val="0000FF"/>
                </a:solidFill>
                <a:latin typeface="Courier New" charset="0"/>
              </a:rPr>
              <a:t>moveCursorForward</a:t>
            </a:r>
            <a:r>
              <a:rPr lang="en-US" dirty="0">
                <a:solidFill>
                  <a:srgbClr val="0000FF"/>
                </a:solidFill>
                <a:latin typeface="Courier New" charset="0"/>
              </a:rPr>
              <a:t>, </a:t>
            </a:r>
            <a:r>
              <a:rPr lang="en-US" dirty="0" err="1">
                <a:solidFill>
                  <a:srgbClr val="0000FF"/>
                </a:solidFill>
                <a:latin typeface="Courier New" charset="0"/>
              </a:rPr>
              <a:t>moveCursorBackward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buffer.moveCursorForward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buffer.moveCursorBackward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functions move the cursor forward or backward one</a:t>
            </a:r>
          </a:p>
          <a:p>
            <a:pPr>
              <a:lnSpc>
                <a:spcPct val="90000"/>
              </a:lnSpc>
            </a:pPr>
            <a:r>
              <a:rPr lang="en-US" dirty="0">
                <a:solidFill>
                  <a:srgbClr val="0000FF"/>
                </a:solidFill>
                <a:latin typeface="Courier New" charset="0"/>
              </a:rPr>
              <a:t> * character, respectively.  If you call </a:t>
            </a:r>
            <a:r>
              <a:rPr lang="en-US" dirty="0" err="1">
                <a:solidFill>
                  <a:srgbClr val="0000FF"/>
                </a:solidFill>
                <a:latin typeface="Courier New" charset="0"/>
              </a:rPr>
              <a:t>moveCursorForward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the end of the buffer or </a:t>
            </a:r>
            <a:r>
              <a:rPr lang="en-US" dirty="0" err="1">
                <a:solidFill>
                  <a:srgbClr val="0000FF"/>
                </a:solidFill>
                <a:latin typeface="Courier New" charset="0"/>
              </a:rPr>
              <a:t>moveCursorBackward</a:t>
            </a:r>
            <a:r>
              <a:rPr lang="en-US" dirty="0">
                <a:solidFill>
                  <a:srgbClr val="0000FF"/>
                </a:solidFill>
                <a:latin typeface="Courier New" charset="0"/>
              </a:rPr>
              <a:t> at the</a:t>
            </a:r>
          </a:p>
          <a:p>
            <a:pPr>
              <a:lnSpc>
                <a:spcPct val="90000"/>
              </a:lnSpc>
            </a:pPr>
            <a:r>
              <a:rPr lang="en-US" dirty="0">
                <a:solidFill>
                  <a:srgbClr val="0000FF"/>
                </a:solidFill>
                <a:latin typeface="Courier New" charset="0"/>
              </a:rPr>
              <a:t> * beginning, the function call has no effect.</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moveCursorForward</a:t>
            </a:r>
            <a:r>
              <a:rPr lang="en-US" dirty="0">
                <a:solidFill>
                  <a:srgbClr val="000000"/>
                </a:solidFill>
                <a:latin typeface="Courier New" charset="0"/>
              </a:rPr>
              <a:t>();</a:t>
            </a: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moveCursorBackward</a:t>
            </a:r>
            <a:r>
              <a:rPr lang="en-US" dirty="0">
                <a:solidFill>
                  <a:srgbClr val="000000"/>
                </a:solidFill>
                <a:latin typeface="Courier New" charset="0"/>
              </a:rPr>
              <a:t>();</a:t>
            </a:r>
          </a:p>
          <a:p>
            <a:pPr>
              <a:lnSpc>
                <a:spcPct val="90000"/>
              </a:lnSpc>
            </a:pPr>
            <a:endParaRPr lang="en-US" sz="1200"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Methods: </a:t>
            </a:r>
            <a:r>
              <a:rPr lang="en-US" dirty="0" err="1">
                <a:solidFill>
                  <a:srgbClr val="0000FF"/>
                </a:solidFill>
                <a:latin typeface="Courier New" charset="0"/>
              </a:rPr>
              <a:t>moveCursorToStart</a:t>
            </a:r>
            <a:r>
              <a:rPr lang="en-US" dirty="0">
                <a:solidFill>
                  <a:srgbClr val="0000FF"/>
                </a:solidFill>
                <a:latin typeface="Courier New" charset="0"/>
              </a:rPr>
              <a:t>, </a:t>
            </a:r>
            <a:r>
              <a:rPr lang="en-US" dirty="0" err="1">
                <a:solidFill>
                  <a:srgbClr val="0000FF"/>
                </a:solidFill>
                <a:latin typeface="Courier New" charset="0"/>
              </a:rPr>
              <a:t>moveCursorToEnd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buffer.moveCursorToStart</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buffer.moveCursorToEnd</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functions move the cursor to the start or the end of this</a:t>
            </a:r>
          </a:p>
          <a:p>
            <a:pPr>
              <a:lnSpc>
                <a:spcPct val="90000"/>
              </a:lnSpc>
            </a:pPr>
            <a:r>
              <a:rPr lang="en-US" dirty="0">
                <a:solidFill>
                  <a:srgbClr val="0000FF"/>
                </a:solidFill>
                <a:latin typeface="Courier New" charset="0"/>
              </a:rPr>
              <a:t> * buffer, respectively.</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moveCursorToStart</a:t>
            </a:r>
            <a:r>
              <a:rPr lang="en-US" dirty="0">
                <a:solidFill>
                  <a:srgbClr val="000000"/>
                </a:solidFill>
                <a:latin typeface="Courier New" charset="0"/>
              </a:rPr>
              <a:t>();</a:t>
            </a: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moveCursorToEnd</a:t>
            </a:r>
            <a:r>
              <a:rPr lang="en-US"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5744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6" name="Text Box 6"/>
            <p:cNvSpPr txBox="1">
              <a:spLocks noChangeArrowheads="1"/>
            </p:cNvSpPr>
            <p:nvPr/>
          </p:nvSpPr>
          <p:spPr bwMode="auto">
            <a:xfrm>
              <a:off x="251" y="752"/>
              <a:ext cx="5261" cy="264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insertCharacter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buffer.insertCharacter(ch</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function inserts the single character </a:t>
              </a:r>
              <a:r>
                <a:rPr lang="en-US" dirty="0" err="1">
                  <a:solidFill>
                    <a:srgbClr val="0000FF"/>
                  </a:solidFill>
                  <a:latin typeface="Courier New" charset="0"/>
                </a:rPr>
                <a:t>ch</a:t>
              </a:r>
              <a:r>
                <a:rPr lang="en-US" dirty="0">
                  <a:solidFill>
                    <a:srgbClr val="0000FF"/>
                  </a:solidFill>
                  <a:latin typeface="Courier New" charset="0"/>
                </a:rPr>
                <a:t> into this</a:t>
              </a:r>
            </a:p>
            <a:p>
              <a:pPr>
                <a:lnSpc>
                  <a:spcPct val="90000"/>
                </a:lnSpc>
              </a:pPr>
              <a:r>
                <a:rPr lang="en-US" dirty="0">
                  <a:solidFill>
                    <a:srgbClr val="0000FF"/>
                  </a:solidFill>
                  <a:latin typeface="Courier New" charset="0"/>
                </a:rPr>
                <a:t> * buffer at the current cursor position.  The cursor is</a:t>
              </a:r>
            </a:p>
            <a:p>
              <a:pPr>
                <a:lnSpc>
                  <a:spcPct val="90000"/>
                </a:lnSpc>
              </a:pPr>
              <a:r>
                <a:rPr lang="en-US" dirty="0">
                  <a:solidFill>
                    <a:srgbClr val="0000FF"/>
                  </a:solidFill>
                  <a:latin typeface="Courier New" charset="0"/>
                </a:rPr>
                <a:t> * positioned after the inserted character, which allows</a:t>
              </a:r>
            </a:p>
            <a:p>
              <a:pPr>
                <a:lnSpc>
                  <a:spcPct val="90000"/>
                </a:lnSpc>
              </a:pPr>
              <a:r>
                <a:rPr lang="en-US" dirty="0">
                  <a:solidFill>
                    <a:srgbClr val="0000FF"/>
                  </a:solidFill>
                  <a:latin typeface="Courier New" charset="0"/>
                </a:rPr>
                <a:t> * for consecutive insertions.</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insertCharacter(char</a:t>
              </a:r>
              <a:r>
                <a:rPr lang="en-US" dirty="0">
                  <a:solidFill>
                    <a:srgbClr val="000000"/>
                  </a:solidFill>
                  <a:latin typeface="Courier New" charset="0"/>
                </a:rPr>
                <a:t> </a:t>
              </a:r>
              <a:r>
                <a:rPr lang="en-US" dirty="0" err="1">
                  <a:solidFill>
                    <a:srgbClr val="000000"/>
                  </a:solidFill>
                  <a:latin typeface="Courier New" charset="0"/>
                </a:rPr>
                <a:t>ch</a:t>
              </a:r>
              <a:r>
                <a:rPr lang="en-US" dirty="0">
                  <a:solidFill>
                    <a:srgbClr val="000000"/>
                  </a:solidFill>
                  <a:latin typeface="Courier New" charset="0"/>
                </a:rPr>
                <a:t>);</a:t>
              </a:r>
            </a:p>
            <a:p>
              <a:pPr>
                <a:lnSpc>
                  <a:spcPct val="90000"/>
                </a:lnSpc>
              </a:pPr>
              <a:endParaRPr lang="en-US" sz="1200"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deleteCharacter</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buffer.deleteCharacter</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function deletes the character immediately after</a:t>
              </a:r>
            </a:p>
            <a:p>
              <a:pPr>
                <a:lnSpc>
                  <a:spcPct val="90000"/>
                </a:lnSpc>
              </a:pPr>
              <a:r>
                <a:rPr lang="en-US" dirty="0">
                  <a:solidFill>
                    <a:srgbClr val="0000FF"/>
                  </a:solidFill>
                  <a:latin typeface="Courier New" charset="0"/>
                </a:rPr>
                <a:t> * the cursor.  If the cursor is at the end of the buffer,</a:t>
              </a:r>
            </a:p>
            <a:p>
              <a:pPr>
                <a:lnSpc>
                  <a:spcPct val="90000"/>
                </a:lnSpc>
              </a:pPr>
              <a:r>
                <a:rPr lang="en-US" dirty="0">
                  <a:solidFill>
                    <a:srgbClr val="0000FF"/>
                  </a:solidFill>
                  <a:latin typeface="Courier New" charset="0"/>
                </a:rPr>
                <a:t> * this function has no effect.</a:t>
              </a:r>
            </a:p>
            <a:p>
              <a:pPr>
                <a:lnSpc>
                  <a:spcPct val="90000"/>
                </a:lnSpc>
              </a:pPr>
              <a:r>
                <a:rPr lang="en-US" dirty="0">
                  <a:solidFill>
                    <a:srgbClr val="0000FF"/>
                  </a:solidFill>
                  <a:latin typeface="Courier New" charset="0"/>
                </a:rPr>
                <a:t> */</a:t>
              </a:r>
            </a:p>
            <a:p>
              <a:pPr>
                <a:lnSpc>
                  <a:spcPct val="90000"/>
                </a:lnSpc>
              </a:pPr>
              <a:endParaRPr lang="en-US" sz="900" dirty="0">
                <a:solidFill>
                  <a:srgbClr val="000000"/>
                </a:solidFill>
                <a:latin typeface="Courier New" charset="0"/>
              </a:endParaRP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deleteCharacter</a:t>
              </a:r>
              <a:r>
                <a:rPr lang="en-US" dirty="0">
                  <a:solidFill>
                    <a:srgbClr val="000000"/>
                  </a:solidFill>
                  <a:latin typeface="Courier New" charset="0"/>
                </a:rPr>
                <a:t>();</a:t>
              </a:r>
            </a:p>
          </p:txBody>
        </p:sp>
      </p:grpSp>
      <p:sp>
        <p:nvSpPr>
          <p:cNvPr id="95744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7449"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a:t>
            </a:r>
            <a:r>
              <a:rPr lang="en-US" sz="3600" b="1">
                <a:solidFill>
                  <a:srgbClr val="FF0000"/>
                </a:solidFill>
                <a:latin typeface="Courier New" charset="0"/>
              </a:rPr>
              <a:t>buffer.h</a:t>
            </a:r>
            <a:r>
              <a:rPr lang="en-US" sz="4000">
                <a:solidFill>
                  <a:srgbClr val="FF0000"/>
                </a:solidFill>
              </a:rPr>
              <a:t> Interface</a:t>
            </a:r>
          </a:p>
        </p:txBody>
      </p:sp>
      <p:sp>
        <p:nvSpPr>
          <p:cNvPr id="95745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57443"/>
                                        </p:tgtEl>
                                        <p:attrNameLst>
                                          <p:attrName>ppt_x</p:attrName>
                                        </p:attrNameLst>
                                      </p:cBhvr>
                                      <p:tavLst>
                                        <p:tav tm="0">
                                          <p:val>
                                            <p:strVal val="ppt_x"/>
                                          </p:val>
                                        </p:tav>
                                        <p:tav tm="100000">
                                          <p:val>
                                            <p:strVal val="ppt_x"/>
                                          </p:val>
                                        </p:tav>
                                      </p:tavLst>
                                    </p:anim>
                                    <p:anim calcmode="lin" valueType="num">
                                      <p:cBhvr additive="base">
                                        <p:cTn id="7" dur="1000"/>
                                        <p:tgtEl>
                                          <p:spTgt spid="957443"/>
                                        </p:tgtEl>
                                        <p:attrNameLst>
                                          <p:attrName>ppt_y</p:attrName>
                                        </p:attrNameLst>
                                      </p:cBhvr>
                                      <p:tavLst>
                                        <p:tav tm="0">
                                          <p:val>
                                            <p:strVal val="ppt_y"/>
                                          </p:val>
                                        </p:tav>
                                        <p:tav tm="100000">
                                          <p:val>
                                            <p:strVal val="0-ppt_h/2"/>
                                          </p:val>
                                        </p:tav>
                                      </p:tavLst>
                                    </p:anim>
                                    <p:set>
                                      <p:cBhvr>
                                        <p:cTn id="8" dur="1" fill="hold">
                                          <p:stCondLst>
                                            <p:cond delay="999"/>
                                          </p:stCondLst>
                                        </p:cTn>
                                        <p:tgtEl>
                                          <p:spTgt spid="95744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4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9491" name="Text Box 3"/>
          <p:cNvSpPr txBox="1">
            <a:spLocks noChangeArrowheads="1"/>
          </p:cNvSpPr>
          <p:nvPr/>
        </p:nvSpPr>
        <p:spPr bwMode="auto">
          <a:xfrm>
            <a:off x="355600" y="1196975"/>
            <a:ext cx="8440738" cy="4195508"/>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Method: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insertCharacter</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Usage: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buffer.insertCharacter(ch</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This function inserts the single character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ch</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into this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buffer at the current cursor position.  The cursor is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positioned after the inserted character, which allows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for consecutive insertions.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void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insertCharacter(char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ch</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Method: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deleteCharacter</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Usage: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buffer.deleteCharacter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This function deletes the character immediately after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cursor.  If the cursor is at the end of the buffer,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this function has no effect.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void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deleteCharacter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p:txBody>
      </p:sp>
      <p:grpSp>
        <p:nvGrpSpPr>
          <p:cNvPr id="959492" name="Group 4"/>
          <p:cNvGrpSpPr>
            <a:grpSpLocks/>
          </p:cNvGrpSpPr>
          <p:nvPr/>
        </p:nvGrpSpPr>
        <p:grpSpPr bwMode="auto">
          <a:xfrm>
            <a:off x="355600" y="1143000"/>
            <a:ext cx="8494713" cy="5257800"/>
            <a:chOff x="240" y="720"/>
            <a:chExt cx="5280" cy="3312"/>
          </a:xfrm>
        </p:grpSpPr>
        <p:sp>
          <p:nvSpPr>
            <p:cNvPr id="95949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9494" name="Text Box 6"/>
            <p:cNvSpPr txBox="1">
              <a:spLocks noChangeArrowheads="1"/>
            </p:cNvSpPr>
            <p:nvPr/>
          </p:nvSpPr>
          <p:spPr bwMode="auto">
            <a:xfrm>
              <a:off x="251" y="752"/>
              <a:ext cx="5261" cy="311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Method: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getText</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Usage: string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str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buffer.getText</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Returns the contents of the buffer as a string.</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std::string</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getText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const;</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Method: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getCursor</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Usage: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cursor =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buffer.getCursor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Returns the index of the cursor.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getCursor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const;</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endParaRPr lang="en-US" dirty="0">
                <a:solidFill>
                  <a:srgbClr val="000000"/>
                </a:solidFill>
                <a:latin typeface="Courier New" charset="0"/>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#endif</a:t>
              </a:r>
            </a:p>
          </p:txBody>
        </p:sp>
      </p:grpSp>
      <p:sp>
        <p:nvSpPr>
          <p:cNvPr id="95949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949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949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a:t>
            </a:r>
            <a:r>
              <a:rPr lang="en-US" sz="3600" b="1">
                <a:solidFill>
                  <a:srgbClr val="FF0000"/>
                </a:solidFill>
                <a:latin typeface="Courier New" charset="0"/>
              </a:rPr>
              <a:t>buffer.h</a:t>
            </a:r>
            <a:r>
              <a:rPr lang="en-US" sz="4000">
                <a:solidFill>
                  <a:srgbClr val="FF0000"/>
                </a:solidFill>
              </a:rPr>
              <a:t> Interface</a:t>
            </a:r>
          </a:p>
        </p:txBody>
      </p:sp>
      <p:sp>
        <p:nvSpPr>
          <p:cNvPr id="95949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16" name="Group 15"/>
          <p:cNvGrpSpPr/>
          <p:nvPr/>
        </p:nvGrpSpPr>
        <p:grpSpPr>
          <a:xfrm>
            <a:off x="381000" y="4724400"/>
            <a:ext cx="8382000" cy="533400"/>
            <a:chOff x="381000" y="4724400"/>
            <a:chExt cx="8382000" cy="533400"/>
          </a:xfrm>
        </p:grpSpPr>
        <p:sp>
          <p:nvSpPr>
            <p:cNvPr id="14" name="Rectangle 13"/>
            <p:cNvSpPr/>
            <p:nvPr/>
          </p:nvSpPr>
          <p:spPr bwMode="auto">
            <a:xfrm>
              <a:off x="381000" y="4724400"/>
              <a:ext cx="8382000" cy="533400"/>
            </a:xfrm>
            <a:prstGeom prst="rect">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 name="TextBox 14"/>
            <p:cNvSpPr txBox="1"/>
            <p:nvPr/>
          </p:nvSpPr>
          <p:spPr>
            <a:xfrm>
              <a:off x="485020" y="4812695"/>
              <a:ext cx="4648200"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00FF"/>
                  </a:solidFill>
                  <a:effectLst/>
                  <a:uLnTx/>
                  <a:uFillTx/>
                  <a:latin typeface="Times New Roman" charset="0"/>
                  <a:ea typeface="+mn-ea"/>
                  <a:cs typeface="+mn-cs"/>
                </a:rPr>
                <a:t>Private section goes here.</a:t>
              </a:r>
            </a:p>
          </p:txBody>
        </p:sp>
      </p:grpSp>
    </p:spTree>
    <p:extLst>
      <p:ext uri="{BB962C8B-B14F-4D97-AF65-F5344CB8AC3E}">
        <p14:creationId xmlns:p14="http://schemas.microsoft.com/office/powerpoint/2010/main" val="2312785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59491"/>
                                        </p:tgtEl>
                                        <p:attrNameLst>
                                          <p:attrName>ppt_x</p:attrName>
                                        </p:attrNameLst>
                                      </p:cBhvr>
                                      <p:tavLst>
                                        <p:tav tm="0">
                                          <p:val>
                                            <p:strVal val="ppt_x"/>
                                          </p:val>
                                        </p:tav>
                                        <p:tav tm="100000">
                                          <p:val>
                                            <p:strVal val="ppt_x"/>
                                          </p:val>
                                        </p:tav>
                                      </p:tavLst>
                                    </p:anim>
                                    <p:anim calcmode="lin" valueType="num">
                                      <p:cBhvr additive="base">
                                        <p:cTn id="7" dur="1000"/>
                                        <p:tgtEl>
                                          <p:spTgt spid="959491"/>
                                        </p:tgtEl>
                                        <p:attrNameLst>
                                          <p:attrName>ppt_y</p:attrName>
                                        </p:attrNameLst>
                                      </p:cBhvr>
                                      <p:tavLst>
                                        <p:tav tm="0">
                                          <p:val>
                                            <p:strVal val="ppt_y"/>
                                          </p:val>
                                        </p:tav>
                                        <p:tav tm="100000">
                                          <p:val>
                                            <p:strVal val="0-ppt_h/2"/>
                                          </p:val>
                                        </p:tav>
                                      </p:tavLst>
                                    </p:anim>
                                    <p:set>
                                      <p:cBhvr>
                                        <p:cTn id="8" dur="1" fill="hold">
                                          <p:stCondLst>
                                            <p:cond delay="999"/>
                                          </p:stCondLst>
                                        </p:cTn>
                                        <p:tgtEl>
                                          <p:spTgt spid="95949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959492"/>
                                        </p:tgtEl>
                                        <p:attrNameLst>
                                          <p:attrName>style.visibility</p:attrName>
                                        </p:attrNameLst>
                                      </p:cBhvr>
                                      <p:to>
                                        <p:strVal val="visible"/>
                                      </p:to>
                                    </p:set>
                                    <p:anim calcmode="lin" valueType="num">
                                      <p:cBhvr additive="base">
                                        <p:cTn id="11" dur="1000" fill="hold"/>
                                        <p:tgtEl>
                                          <p:spTgt spid="959492"/>
                                        </p:tgtEl>
                                        <p:attrNameLst>
                                          <p:attrName>ppt_x</p:attrName>
                                        </p:attrNameLst>
                                      </p:cBhvr>
                                      <p:tavLst>
                                        <p:tav tm="0">
                                          <p:val>
                                            <p:strVal val="#ppt_x"/>
                                          </p:val>
                                        </p:tav>
                                        <p:tav tm="100000">
                                          <p:val>
                                            <p:strVal val="#ppt_x"/>
                                          </p:val>
                                        </p:tav>
                                      </p:tavLst>
                                    </p:anim>
                                    <p:anim calcmode="lin" valueType="num">
                                      <p:cBhvr additive="base">
                                        <p:cTn id="12" dur="1000" fill="hold"/>
                                        <p:tgtEl>
                                          <p:spTgt spid="95949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491"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21591</TotalTime>
  <Words>5614</Words>
  <Application>Microsoft Office PowerPoint</Application>
  <PresentationFormat>全屏显示(4:3)</PresentationFormat>
  <Paragraphs>1054</Paragraphs>
  <Slides>38</Slides>
  <Notes>38</Notes>
  <HiddenSlides>0</HiddenSlides>
  <MMClips>0</MMClips>
  <ScaleCrop>false</ScaleCrop>
  <HeadingPairs>
    <vt:vector size="6" baseType="variant">
      <vt:variant>
        <vt:lpstr>已用的字体</vt:lpstr>
      </vt:variant>
      <vt:variant>
        <vt:i4>5</vt:i4>
      </vt:variant>
      <vt:variant>
        <vt:lpstr>主题</vt:lpstr>
      </vt:variant>
      <vt:variant>
        <vt:i4>5</vt:i4>
      </vt:variant>
      <vt:variant>
        <vt:lpstr>幻灯片标题</vt:lpstr>
      </vt:variant>
      <vt:variant>
        <vt:i4>38</vt:i4>
      </vt:variant>
    </vt:vector>
  </HeadingPairs>
  <TitlesOfParts>
    <vt:vector size="48" baseType="lpstr">
      <vt:lpstr>Helvetica Neue</vt:lpstr>
      <vt:lpstr>Arial</vt:lpstr>
      <vt:lpstr>Courier New</vt:lpstr>
      <vt:lpstr>Helvetica</vt:lpstr>
      <vt:lpstr>Times New Roman</vt:lpstr>
      <vt:lpstr>Blank Presentation</vt:lpstr>
      <vt:lpstr>1_Blank Presentation</vt:lpstr>
      <vt:lpstr>2_Blank Presentation</vt:lpstr>
      <vt:lpstr>3_Blank Presentation</vt:lpstr>
      <vt:lpstr>4_Blank Presentation</vt:lpstr>
      <vt:lpstr>Efficiency and Representation</vt:lpstr>
      <vt:lpstr>Software Patterns for Editing Text</vt:lpstr>
      <vt:lpstr>Why Look at Old Editors?</vt:lpstr>
      <vt:lpstr>The Editor Commands</vt:lpstr>
      <vt:lpstr>Methods in the EditorBuffer Class</vt:lpstr>
      <vt:lpstr>The buffer.h Interface</vt:lpstr>
      <vt:lpstr>The buffer.h Interface</vt:lpstr>
      <vt:lpstr>The buffer.h Interface</vt:lpstr>
      <vt:lpstr>The buffer.h Interface</vt:lpstr>
      <vt:lpstr>Where Do We Go From Here?</vt:lpstr>
      <vt:lpstr>The Two-Stack Model</vt:lpstr>
      <vt:lpstr>Stack Editor Simulation</vt:lpstr>
      <vt:lpstr>Private Data for Stack-Based Buffer</vt:lpstr>
      <vt:lpstr>Stack-Based Buffer Implementation</vt:lpstr>
      <vt:lpstr>Stack-Based Buffer Implementation</vt:lpstr>
      <vt:lpstr>Stack-Based Buffer Implementation</vt:lpstr>
      <vt:lpstr>The Array Model</vt:lpstr>
      <vt:lpstr>Array Editor Simulation</vt:lpstr>
      <vt:lpstr>Private Data for Array-Based Buffer</vt:lpstr>
      <vt:lpstr>Array-Based Buffer Implementation</vt:lpstr>
      <vt:lpstr>Array-Based Buffer Implementation</vt:lpstr>
      <vt:lpstr>Array-Based Buffer Implementation</vt:lpstr>
      <vt:lpstr>Array-Based Buffer Implementation</vt:lpstr>
      <vt:lpstr>Insertion in Fixed Text</vt:lpstr>
      <vt:lpstr>List-Based Buffers</vt:lpstr>
      <vt:lpstr>Representing the Cursor</vt:lpstr>
      <vt:lpstr>List Editor Simulation</vt:lpstr>
      <vt:lpstr>Private Data for List-Based Buffer</vt:lpstr>
      <vt:lpstr>List-Based Buffer Implementation</vt:lpstr>
      <vt:lpstr>List-Based Buffer Implementation</vt:lpstr>
      <vt:lpstr>List-Based Buffer Implementation</vt:lpstr>
      <vt:lpstr>List-Based Buffer Implementation</vt:lpstr>
      <vt:lpstr>Pointers</vt:lpstr>
      <vt:lpstr>Complexity of the Editor Operations</vt:lpstr>
      <vt:lpstr>Amortized Analysis</vt:lpstr>
      <vt:lpstr>Mathematics of the Doubling Strategy</vt:lpstr>
      <vt:lpstr>Complexity of the Editor Operations</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169</cp:revision>
  <dcterms:created xsi:type="dcterms:W3CDTF">2014-07-03T09:52:08Z</dcterms:created>
  <dcterms:modified xsi:type="dcterms:W3CDTF">2019-03-28T14:25:06Z</dcterms:modified>
</cp:coreProperties>
</file>